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7" r:id="rId3"/>
    <p:sldId id="264" r:id="rId4"/>
    <p:sldId id="262" r:id="rId5"/>
    <p:sldId id="263"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EB3F8C-39E4-45BA-92E6-5314BE097C7B}" type="datetimeFigureOut">
              <a:rPr lang="en-US" smtClean="0"/>
              <a:pPr/>
              <a:t>21-Sep-18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781D7-E36D-4EEF-A844-244E57BC3E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781D7-E36D-4EEF-A844-244E57BC3E73}"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28622C-00F0-4F3B-958B-B2CCD5523DB8}" type="datetimeFigureOut">
              <a:rPr lang="en-US" smtClean="0"/>
              <a:pPr/>
              <a:t>21-Sep-18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8622C-00F0-4F3B-958B-B2CCD5523DB8}" type="datetimeFigureOut">
              <a:rPr lang="en-US" smtClean="0"/>
              <a:pPr/>
              <a:t>21-Sep-18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8622C-00F0-4F3B-958B-B2CCD5523DB8}" type="datetimeFigureOut">
              <a:rPr lang="en-US" smtClean="0"/>
              <a:pPr/>
              <a:t>21-Sep-18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8622C-00F0-4F3B-958B-B2CCD5523DB8}" type="datetimeFigureOut">
              <a:rPr lang="en-US" smtClean="0"/>
              <a:pPr/>
              <a:t>21-Sep-18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8622C-00F0-4F3B-958B-B2CCD5523DB8}" type="datetimeFigureOut">
              <a:rPr lang="en-US" smtClean="0"/>
              <a:pPr/>
              <a:t>21-Sep-18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28622C-00F0-4F3B-958B-B2CCD5523DB8}" type="datetimeFigureOut">
              <a:rPr lang="en-US" smtClean="0"/>
              <a:pPr/>
              <a:t>21-Sep-18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28622C-00F0-4F3B-958B-B2CCD5523DB8}" type="datetimeFigureOut">
              <a:rPr lang="en-US" smtClean="0"/>
              <a:pPr/>
              <a:t>21-Sep-18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28622C-00F0-4F3B-958B-B2CCD5523DB8}" type="datetimeFigureOut">
              <a:rPr lang="en-US" smtClean="0"/>
              <a:pPr/>
              <a:t>21-Sep-18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8622C-00F0-4F3B-958B-B2CCD5523DB8}" type="datetimeFigureOut">
              <a:rPr lang="en-US" smtClean="0"/>
              <a:pPr/>
              <a:t>21-Sep-18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8622C-00F0-4F3B-958B-B2CCD5523DB8}" type="datetimeFigureOut">
              <a:rPr lang="en-US" smtClean="0"/>
              <a:pPr/>
              <a:t>21-Sep-18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8622C-00F0-4F3B-958B-B2CCD5523DB8}" type="datetimeFigureOut">
              <a:rPr lang="en-US" smtClean="0"/>
              <a:pPr/>
              <a:t>21-Sep-18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A564D1-80FF-409E-B5D9-7E18CF5DD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8622C-00F0-4F3B-958B-B2CCD5523DB8}" type="datetimeFigureOut">
              <a:rPr lang="en-US" smtClean="0"/>
              <a:pPr/>
              <a:t>21-Sep-18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564D1-80FF-409E-B5D9-7E18CF5DD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2492990"/>
          </a:xfrm>
          <a:prstGeom prst="rect">
            <a:avLst/>
          </a:prstGeom>
          <a:solidFill>
            <a:srgbClr val="FFFF99"/>
          </a:solidFill>
          <a:ln>
            <a:solidFill>
              <a:srgbClr val="C00000"/>
            </a:solidFill>
          </a:ln>
        </p:spPr>
        <p:txBody>
          <a:bodyPr wrap="square" rtlCol="0">
            <a:spAutoFit/>
          </a:bodyPr>
          <a:lstStyle/>
          <a:p>
            <a:pPr algn="ctr"/>
            <a:r>
              <a:rPr lang="en-US" dirty="0">
                <a:solidFill>
                  <a:srgbClr val="C00000"/>
                </a:solidFill>
                <a:latin typeface="Comic Sans MS" pitchFamily="66" charset="0"/>
              </a:rPr>
              <a:t>(Under the </a:t>
            </a:r>
            <a:r>
              <a:rPr lang="en-US" dirty="0" err="1">
                <a:solidFill>
                  <a:srgbClr val="C00000"/>
                </a:solidFill>
                <a:latin typeface="Comic Sans MS" pitchFamily="66" charset="0"/>
              </a:rPr>
              <a:t>VedaVyaasa</a:t>
            </a:r>
            <a:r>
              <a:rPr lang="en-US" dirty="0">
                <a:solidFill>
                  <a:srgbClr val="C00000"/>
                </a:solidFill>
                <a:latin typeface="Comic Sans MS" pitchFamily="66" charset="0"/>
              </a:rPr>
              <a:t> Restructuring Sanskrit scheme) </a:t>
            </a:r>
            <a:endParaRPr lang="en-US" dirty="0" smtClean="0">
              <a:solidFill>
                <a:srgbClr val="C00000"/>
              </a:solidFill>
              <a:latin typeface="Comic Sans MS" pitchFamily="66" charset="0"/>
            </a:endParaRPr>
          </a:p>
          <a:p>
            <a:pPr algn="ctr"/>
            <a:r>
              <a:rPr lang="en-US" b="1" dirty="0" smtClean="0">
                <a:solidFill>
                  <a:srgbClr val="C00000"/>
                </a:solidFill>
                <a:latin typeface="Comic Sans MS" pitchFamily="66" charset="0"/>
              </a:rPr>
              <a:t>22</a:t>
            </a:r>
            <a:r>
              <a:rPr lang="en-US" b="1" baseline="30000" dirty="0" smtClean="0">
                <a:solidFill>
                  <a:srgbClr val="C00000"/>
                </a:solidFill>
                <a:latin typeface="Comic Sans MS" pitchFamily="66" charset="0"/>
              </a:rPr>
              <a:t>ND</a:t>
            </a:r>
            <a:r>
              <a:rPr lang="en-US" b="1" dirty="0" smtClean="0">
                <a:solidFill>
                  <a:srgbClr val="C00000"/>
                </a:solidFill>
                <a:latin typeface="Comic Sans MS" pitchFamily="66" charset="0"/>
              </a:rPr>
              <a:t> September</a:t>
            </a:r>
            <a:r>
              <a:rPr lang="en-US" b="1" dirty="0">
                <a:solidFill>
                  <a:srgbClr val="C00000"/>
                </a:solidFill>
                <a:latin typeface="Comic Sans MS" pitchFamily="66" charset="0"/>
              </a:rPr>
              <a:t>, 2018 Saturday </a:t>
            </a:r>
            <a:r>
              <a:rPr lang="en-US" dirty="0">
                <a:solidFill>
                  <a:srgbClr val="C00000"/>
                </a:solidFill>
                <a:latin typeface="Comic Sans MS" pitchFamily="66" charset="0"/>
              </a:rPr>
              <a:t>– </a:t>
            </a:r>
            <a:endParaRPr lang="en-US" dirty="0" smtClean="0">
              <a:solidFill>
                <a:srgbClr val="C00000"/>
              </a:solidFill>
              <a:latin typeface="Comic Sans MS" pitchFamily="66" charset="0"/>
            </a:endParaRPr>
          </a:p>
          <a:p>
            <a:pPr algn="ctr"/>
            <a:r>
              <a:rPr lang="en-US" dirty="0" smtClean="0">
                <a:solidFill>
                  <a:srgbClr val="0000CC"/>
                </a:solidFill>
                <a:latin typeface="Comic Sans MS" pitchFamily="66" charset="0"/>
                <a:cs typeface="Times New Roman" pitchFamily="18" charset="0"/>
              </a:rPr>
              <a:t>2hrs Interdisciplinary Discussion Session </a:t>
            </a:r>
          </a:p>
          <a:p>
            <a:pPr algn="ctr"/>
            <a:r>
              <a:rPr lang="en-US" sz="2400" dirty="0" smtClean="0">
                <a:solidFill>
                  <a:srgbClr val="0000CC"/>
                </a:solidFill>
                <a:latin typeface="Arial Unicode MS" pitchFamily="34" charset="-128"/>
                <a:ea typeface="Arial Unicode MS" pitchFamily="34" charset="-128"/>
                <a:cs typeface="Arial Unicode MS" pitchFamily="34" charset="-128"/>
              </a:rPr>
              <a:t>“</a:t>
            </a:r>
            <a:r>
              <a:rPr lang="hi-IN" sz="2400" b="1" dirty="0" smtClean="0">
                <a:solidFill>
                  <a:srgbClr val="0000CC"/>
                </a:solidFill>
                <a:latin typeface="Arial Unicode MS" pitchFamily="34" charset="-128"/>
                <a:ea typeface="Arial Unicode MS" pitchFamily="34" charset="-128"/>
                <a:cs typeface="Arial Unicode MS" pitchFamily="34" charset="-128"/>
              </a:rPr>
              <a:t>संस्कृत परम्परा में आहार संशुद्धि – मर्यादा, सौन्दर्य एवम् आहारिक मूल्य”</a:t>
            </a:r>
            <a:r>
              <a:rPr lang="hi-IN" sz="2400" dirty="0" smtClean="0">
                <a:solidFill>
                  <a:srgbClr val="0000CC"/>
                </a:solidFill>
                <a:latin typeface="Comic Sans MS" pitchFamily="66" charset="0"/>
              </a:rPr>
              <a:t> </a:t>
            </a:r>
            <a:r>
              <a:rPr lang="en-US" dirty="0" smtClean="0">
                <a:solidFill>
                  <a:srgbClr val="0000CC"/>
                </a:solidFill>
                <a:latin typeface="Comic Sans MS" pitchFamily="66" charset="0"/>
              </a:rPr>
              <a:t>       </a:t>
            </a:r>
          </a:p>
          <a:p>
            <a:pPr algn="ctr"/>
            <a:r>
              <a:rPr lang="hi-IN" b="1" dirty="0" smtClean="0">
                <a:solidFill>
                  <a:srgbClr val="0000CC"/>
                </a:solidFill>
                <a:latin typeface="Comic Sans MS" pitchFamily="66" charset="0"/>
              </a:rPr>
              <a:t>“</a:t>
            </a:r>
            <a:r>
              <a:rPr lang="en-US" b="1" dirty="0" smtClean="0">
                <a:solidFill>
                  <a:srgbClr val="0000CC"/>
                </a:solidFill>
                <a:latin typeface="Comic Sans MS" pitchFamily="66" charset="0"/>
              </a:rPr>
              <a:t>Food Sensibility in Sanskrit Tradition – Ethics, Aesthetics &amp; Dietary Values” </a:t>
            </a:r>
          </a:p>
          <a:p>
            <a:r>
              <a:rPr lang="en-US" sz="2400" dirty="0" smtClean="0"/>
              <a:t> </a:t>
            </a:r>
            <a:r>
              <a:rPr lang="en-US" dirty="0" smtClean="0">
                <a:solidFill>
                  <a:srgbClr val="C00000"/>
                </a:solidFill>
              </a:rPr>
              <a:t>Organized by -</a:t>
            </a:r>
            <a:r>
              <a:rPr lang="en-US" dirty="0" err="1" smtClean="0">
                <a:solidFill>
                  <a:srgbClr val="C00000"/>
                </a:solidFill>
                <a:latin typeface="Comic Sans MS" pitchFamily="66" charset="0"/>
                <a:cs typeface="Times New Roman" pitchFamily="18" charset="0"/>
              </a:rPr>
              <a:t>Depts</a:t>
            </a:r>
            <a:r>
              <a:rPr lang="en-US" dirty="0" smtClean="0">
                <a:solidFill>
                  <a:srgbClr val="C00000"/>
                </a:solidFill>
                <a:latin typeface="Comic Sans MS" pitchFamily="66" charset="0"/>
                <a:cs typeface="Times New Roman" pitchFamily="18" charset="0"/>
              </a:rPr>
              <a:t> of Sanskrit, Home Science, Physical Education, Botany, Zoology, Sanskrit </a:t>
            </a:r>
            <a:r>
              <a:rPr lang="en-US" dirty="0" err="1" smtClean="0">
                <a:solidFill>
                  <a:srgbClr val="C00000"/>
                </a:solidFill>
                <a:latin typeface="Comic Sans MS" pitchFamily="66" charset="0"/>
                <a:cs typeface="Times New Roman" pitchFamily="18" charset="0"/>
              </a:rPr>
              <a:t>Sahitya</a:t>
            </a:r>
            <a:r>
              <a:rPr lang="en-US" dirty="0" smtClean="0">
                <a:solidFill>
                  <a:srgbClr val="C00000"/>
                </a:solidFill>
                <a:latin typeface="Comic Sans MS" pitchFamily="66" charset="0"/>
                <a:cs typeface="Times New Roman" pitchFamily="18" charset="0"/>
              </a:rPr>
              <a:t> </a:t>
            </a:r>
            <a:r>
              <a:rPr lang="en-US" dirty="0" err="1" smtClean="0">
                <a:solidFill>
                  <a:srgbClr val="C00000"/>
                </a:solidFill>
                <a:latin typeface="Comic Sans MS" pitchFamily="66" charset="0"/>
                <a:cs typeface="Times New Roman" pitchFamily="18" charset="0"/>
              </a:rPr>
              <a:t>Parishad</a:t>
            </a:r>
            <a:r>
              <a:rPr lang="en-US" dirty="0" smtClean="0">
                <a:solidFill>
                  <a:srgbClr val="C00000"/>
                </a:solidFill>
                <a:latin typeface="Comic Sans MS" pitchFamily="66" charset="0"/>
                <a:cs typeface="Times New Roman" pitchFamily="18" charset="0"/>
              </a:rPr>
              <a:t>, SDHDRT Center of S D College &amp; SD </a:t>
            </a:r>
            <a:r>
              <a:rPr lang="en-US" dirty="0" err="1" smtClean="0">
                <a:solidFill>
                  <a:srgbClr val="C00000"/>
                </a:solidFill>
                <a:latin typeface="Comic Sans MS" pitchFamily="66" charset="0"/>
                <a:cs typeface="Times New Roman" pitchFamily="18" charset="0"/>
              </a:rPr>
              <a:t>Adarsha</a:t>
            </a:r>
            <a:r>
              <a:rPr lang="en-US" dirty="0" smtClean="0">
                <a:solidFill>
                  <a:srgbClr val="C00000"/>
                </a:solidFill>
                <a:latin typeface="Comic Sans MS" pitchFamily="66" charset="0"/>
                <a:cs typeface="Times New Roman" pitchFamily="18" charset="0"/>
              </a:rPr>
              <a:t> Sanskrit College, </a:t>
            </a:r>
            <a:r>
              <a:rPr lang="en-US" dirty="0" err="1" smtClean="0">
                <a:solidFill>
                  <a:srgbClr val="C00000"/>
                </a:solidFill>
                <a:latin typeface="Comic Sans MS" pitchFamily="66" charset="0"/>
                <a:cs typeface="Times New Roman" pitchFamily="18" charset="0"/>
              </a:rPr>
              <a:t>Ambala</a:t>
            </a:r>
            <a:r>
              <a:rPr lang="en-US" dirty="0" smtClean="0">
                <a:solidFill>
                  <a:srgbClr val="C00000"/>
                </a:solidFill>
                <a:latin typeface="Comic Sans MS" pitchFamily="66" charset="0"/>
                <a:cs typeface="Times New Roman" pitchFamily="18" charset="0"/>
              </a:rPr>
              <a:t> </a:t>
            </a:r>
            <a:r>
              <a:rPr lang="en-US" dirty="0" err="1" smtClean="0">
                <a:solidFill>
                  <a:srgbClr val="C00000"/>
                </a:solidFill>
                <a:latin typeface="Comic Sans MS" pitchFamily="66" charset="0"/>
                <a:cs typeface="Times New Roman" pitchFamily="18" charset="0"/>
              </a:rPr>
              <a:t>Cantt</a:t>
            </a:r>
            <a:r>
              <a:rPr lang="en-US" dirty="0" smtClean="0">
                <a:solidFill>
                  <a:srgbClr val="C00000"/>
                </a:solidFill>
                <a:latin typeface="Comic Sans MS" pitchFamily="66" charset="0"/>
                <a:cs typeface="Times New Roman" pitchFamily="18" charset="0"/>
              </a:rPr>
              <a:t> </a:t>
            </a:r>
            <a:r>
              <a:rPr lang="en-US" dirty="0" smtClean="0">
                <a:latin typeface="Comic Sans MS" pitchFamily="66" charset="0"/>
                <a:cs typeface="Times New Roman" pitchFamily="18" charset="0"/>
              </a:rPr>
              <a:t> </a:t>
            </a:r>
            <a:endParaRPr lang="en-US" sz="2000" dirty="0">
              <a:latin typeface="Comic Sans MS" pitchFamily="66" charset="0"/>
            </a:endParaRPr>
          </a:p>
        </p:txBody>
      </p:sp>
      <p:sp>
        <p:nvSpPr>
          <p:cNvPr id="11266" name="AutoShape 2" descr="Image result for diss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6" name="AutoShape 4" descr="Image result for indian temple priest eat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8" name="AutoShape 6" descr="Image result for eating in hote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80" name="AutoShape 8" descr="Image result for indian food thal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81" name="Picture 9" descr="C:\Users\hp\Desktop\download (2).jpg"/>
          <p:cNvPicPr>
            <a:picLocks noChangeAspect="1" noChangeArrowheads="1"/>
          </p:cNvPicPr>
          <p:nvPr/>
        </p:nvPicPr>
        <p:blipFill>
          <a:blip r:embed="rId2"/>
          <a:srcRect/>
          <a:stretch>
            <a:fillRect/>
          </a:stretch>
        </p:blipFill>
        <p:spPr bwMode="auto">
          <a:xfrm>
            <a:off x="0" y="4343400"/>
            <a:ext cx="3657600" cy="2514600"/>
          </a:xfrm>
          <a:prstGeom prst="rect">
            <a:avLst/>
          </a:prstGeom>
          <a:noFill/>
        </p:spPr>
      </p:pic>
      <p:pic>
        <p:nvPicPr>
          <p:cNvPr id="3082" name="Picture 10" descr="C:\Users\hp\Desktop\download (1).jpg"/>
          <p:cNvPicPr>
            <a:picLocks noChangeAspect="1" noChangeArrowheads="1"/>
          </p:cNvPicPr>
          <p:nvPr/>
        </p:nvPicPr>
        <p:blipFill>
          <a:blip r:embed="rId3"/>
          <a:srcRect/>
          <a:stretch>
            <a:fillRect/>
          </a:stretch>
        </p:blipFill>
        <p:spPr bwMode="auto">
          <a:xfrm>
            <a:off x="5105400" y="2514600"/>
            <a:ext cx="4038600" cy="2133600"/>
          </a:xfrm>
          <a:prstGeom prst="rect">
            <a:avLst/>
          </a:prstGeom>
          <a:noFill/>
        </p:spPr>
      </p:pic>
      <p:pic>
        <p:nvPicPr>
          <p:cNvPr id="3083" name="Picture 11" descr="C:\Users\hp\Desktop\download.jpg"/>
          <p:cNvPicPr>
            <a:picLocks noChangeAspect="1" noChangeArrowheads="1"/>
          </p:cNvPicPr>
          <p:nvPr/>
        </p:nvPicPr>
        <p:blipFill>
          <a:blip r:embed="rId4"/>
          <a:srcRect/>
          <a:stretch>
            <a:fillRect/>
          </a:stretch>
        </p:blipFill>
        <p:spPr bwMode="auto">
          <a:xfrm>
            <a:off x="0" y="2514600"/>
            <a:ext cx="3657600" cy="1828800"/>
          </a:xfrm>
          <a:prstGeom prst="rect">
            <a:avLst/>
          </a:prstGeom>
          <a:noFill/>
        </p:spPr>
      </p:pic>
      <p:pic>
        <p:nvPicPr>
          <p:cNvPr id="3084" name="Picture 12" descr="C:\Users\hp\Desktop\download (3).jpg"/>
          <p:cNvPicPr>
            <a:picLocks noChangeAspect="1" noChangeArrowheads="1"/>
          </p:cNvPicPr>
          <p:nvPr/>
        </p:nvPicPr>
        <p:blipFill>
          <a:blip r:embed="rId5"/>
          <a:srcRect/>
          <a:stretch>
            <a:fillRect/>
          </a:stretch>
        </p:blipFill>
        <p:spPr bwMode="auto">
          <a:xfrm>
            <a:off x="5105400" y="4572000"/>
            <a:ext cx="4038600" cy="2286001"/>
          </a:xfrm>
          <a:prstGeom prst="rect">
            <a:avLst/>
          </a:prstGeom>
          <a:noFill/>
        </p:spPr>
      </p:pic>
      <p:pic>
        <p:nvPicPr>
          <p:cNvPr id="3087" name="Picture 15" descr="C:\Users\hp\Desktop\images (1).jpg"/>
          <p:cNvPicPr>
            <a:picLocks noChangeAspect="1" noChangeArrowheads="1"/>
          </p:cNvPicPr>
          <p:nvPr/>
        </p:nvPicPr>
        <p:blipFill>
          <a:blip r:embed="rId6"/>
          <a:srcRect/>
          <a:stretch>
            <a:fillRect/>
          </a:stretch>
        </p:blipFill>
        <p:spPr bwMode="auto">
          <a:xfrm>
            <a:off x="3657600" y="2514600"/>
            <a:ext cx="1447800" cy="4343400"/>
          </a:xfrm>
          <a:prstGeom prst="rect">
            <a:avLst/>
          </a:prstGeom>
          <a:noFill/>
          <a:ln>
            <a:solidFill>
              <a:srgbClr val="C00000"/>
            </a:solid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7"/>
          <p:cNvSpPr>
            <a:spLocks noChangeArrowheads="1"/>
          </p:cNvSpPr>
          <p:nvPr/>
        </p:nvSpPr>
        <p:spPr bwMode="auto">
          <a:xfrm>
            <a:off x="2590800" y="0"/>
            <a:ext cx="1981200" cy="1066800"/>
          </a:xfrm>
          <a:prstGeom prst="cloudCallout">
            <a:avLst>
              <a:gd name="adj1" fmla="val 28866"/>
              <a:gd name="adj2" fmla="val 293517"/>
            </a:avLst>
          </a:prstGeom>
          <a:solidFill>
            <a:schemeClr val="bg1"/>
          </a:solidFill>
          <a:ln w="9525">
            <a:solidFill>
              <a:srgbClr val="0000CC"/>
            </a:solidFill>
            <a:round/>
            <a:headEnd/>
            <a:tailEnd/>
          </a:ln>
        </p:spPr>
        <p:txBody>
          <a:bodyPr/>
          <a:lstStyle/>
          <a:p>
            <a:pPr algn="ctr"/>
            <a:r>
              <a:rPr lang="hi-IN" sz="2000" b="1" dirty="0" smtClean="0">
                <a:solidFill>
                  <a:srgbClr val="FF0000"/>
                </a:solidFill>
                <a:latin typeface="Arial Unicode MS" pitchFamily="34" charset="-128"/>
                <a:ea typeface="Arial Unicode MS" pitchFamily="34" charset="-128"/>
                <a:cs typeface="Arial Unicode MS" pitchFamily="34" charset="-128"/>
              </a:rPr>
              <a:t>वैदिक आहार</a:t>
            </a:r>
            <a:endParaRPr lang="en-US" sz="2000" b="1" dirty="0">
              <a:solidFill>
                <a:srgbClr val="FF0000"/>
              </a:solidFill>
              <a:latin typeface="Arial Unicode MS" pitchFamily="34" charset="-128"/>
              <a:ea typeface="Arial Unicode MS" pitchFamily="34" charset="-128"/>
              <a:cs typeface="Arial Unicode MS" pitchFamily="34" charset="-128"/>
            </a:endParaRPr>
          </a:p>
        </p:txBody>
      </p:sp>
      <p:sp>
        <p:nvSpPr>
          <p:cNvPr id="4099" name="AutoShape 8"/>
          <p:cNvSpPr>
            <a:spLocks noChangeArrowheads="1"/>
          </p:cNvSpPr>
          <p:nvPr/>
        </p:nvSpPr>
        <p:spPr bwMode="auto">
          <a:xfrm>
            <a:off x="7010400" y="762000"/>
            <a:ext cx="2133600" cy="533400"/>
          </a:xfrm>
          <a:prstGeom prst="wedgeRoundRectCallout">
            <a:avLst>
              <a:gd name="adj1" fmla="val -152839"/>
              <a:gd name="adj2" fmla="val 499360"/>
              <a:gd name="adj3" fmla="val 16667"/>
            </a:avLst>
          </a:prstGeom>
          <a:solidFill>
            <a:schemeClr val="bg1"/>
          </a:solidFill>
          <a:ln w="9525">
            <a:solidFill>
              <a:srgbClr val="0000CC"/>
            </a:solidFill>
            <a:miter lim="800000"/>
            <a:headEnd/>
            <a:tailEnd/>
          </a:ln>
        </p:spPr>
        <p:txBody>
          <a:bodyPr/>
          <a:lstStyle/>
          <a:p>
            <a:pPr algn="ctr"/>
            <a:r>
              <a:rPr lang="hi-IN" b="1" dirty="0" smtClean="0">
                <a:solidFill>
                  <a:srgbClr val="FF0000"/>
                </a:solidFill>
                <a:ea typeface="Arial Unicode MS" pitchFamily="34" charset="-128"/>
                <a:cs typeface="Arial Unicode MS" pitchFamily="34" charset="-128"/>
              </a:rPr>
              <a:t>अन्नं न निन्द्यात्</a:t>
            </a:r>
            <a:endParaRPr lang="en-US" b="1" dirty="0">
              <a:solidFill>
                <a:srgbClr val="FF0000"/>
              </a:solidFill>
              <a:ea typeface="Arial Unicode MS" pitchFamily="34" charset="-128"/>
              <a:cs typeface="Arial Unicode MS" pitchFamily="34" charset="-128"/>
            </a:endParaRPr>
          </a:p>
        </p:txBody>
      </p:sp>
      <p:sp>
        <p:nvSpPr>
          <p:cNvPr id="4100" name="AutoShape 9"/>
          <p:cNvSpPr>
            <a:spLocks noChangeArrowheads="1"/>
          </p:cNvSpPr>
          <p:nvPr/>
        </p:nvSpPr>
        <p:spPr bwMode="auto">
          <a:xfrm>
            <a:off x="0" y="152400"/>
            <a:ext cx="2590800" cy="609600"/>
          </a:xfrm>
          <a:prstGeom prst="wedgeEllipseCallout">
            <a:avLst>
              <a:gd name="adj1" fmla="val 108320"/>
              <a:gd name="adj2" fmla="val 538244"/>
            </a:avLst>
          </a:prstGeom>
          <a:solidFill>
            <a:schemeClr val="bg1"/>
          </a:solidFill>
          <a:ln w="9525">
            <a:solidFill>
              <a:srgbClr val="0000CC"/>
            </a:solidFill>
            <a:miter lim="800000"/>
            <a:headEnd/>
            <a:tailEnd/>
          </a:ln>
        </p:spPr>
        <p:txBody>
          <a:bodyPr/>
          <a:lstStyle/>
          <a:p>
            <a:pPr algn="ctr"/>
            <a:r>
              <a:rPr lang="hi-IN" sz="2400" dirty="0" smtClean="0">
                <a:solidFill>
                  <a:srgbClr val="FF0000"/>
                </a:solidFill>
                <a:latin typeface="Arial Unicode MS" pitchFamily="34" charset="-128"/>
                <a:ea typeface="Arial Unicode MS" pitchFamily="34" charset="-128"/>
                <a:cs typeface="Arial Unicode MS" pitchFamily="34" charset="-128"/>
              </a:rPr>
              <a:t>वैष्णव आहार</a:t>
            </a:r>
            <a:endParaRPr lang="en-US" sz="2400" dirty="0">
              <a:solidFill>
                <a:srgbClr val="FF0000"/>
              </a:solidFill>
              <a:latin typeface="Arial Unicode MS" pitchFamily="34" charset="-128"/>
              <a:ea typeface="Arial Unicode MS" pitchFamily="34" charset="-128"/>
              <a:cs typeface="Arial Unicode MS" pitchFamily="34" charset="-128"/>
            </a:endParaRPr>
          </a:p>
        </p:txBody>
      </p:sp>
      <p:sp>
        <p:nvSpPr>
          <p:cNvPr id="4101" name="AutoShape 10"/>
          <p:cNvSpPr>
            <a:spLocks noChangeArrowheads="1"/>
          </p:cNvSpPr>
          <p:nvPr/>
        </p:nvSpPr>
        <p:spPr bwMode="auto">
          <a:xfrm>
            <a:off x="6096000" y="0"/>
            <a:ext cx="2743200" cy="457200"/>
          </a:xfrm>
          <a:prstGeom prst="wedgeEllipseCallout">
            <a:avLst>
              <a:gd name="adj1" fmla="val -116256"/>
              <a:gd name="adj2" fmla="val 760156"/>
            </a:avLst>
          </a:prstGeom>
          <a:solidFill>
            <a:schemeClr val="bg1"/>
          </a:solidFill>
          <a:ln w="9525">
            <a:solidFill>
              <a:srgbClr val="0000CC"/>
            </a:solidFill>
            <a:miter lim="800000"/>
            <a:headEnd/>
            <a:tailEnd/>
          </a:ln>
        </p:spPr>
        <p:txBody>
          <a:bodyPr/>
          <a:lstStyle/>
          <a:p>
            <a:pPr algn="ctr"/>
            <a:r>
              <a:rPr lang="hi-IN" sz="2400" b="1" dirty="0" smtClean="0">
                <a:solidFill>
                  <a:srgbClr val="FF0000"/>
                </a:solidFill>
                <a:latin typeface="Arial Unicode MS" pitchFamily="34" charset="-128"/>
                <a:ea typeface="Arial Unicode MS" pitchFamily="34" charset="-128"/>
                <a:cs typeface="Arial Unicode MS" pitchFamily="34" charset="-128"/>
              </a:rPr>
              <a:t>मांसाहार</a:t>
            </a:r>
            <a:endParaRPr lang="en-US" sz="2400" b="1" dirty="0">
              <a:solidFill>
                <a:srgbClr val="FF0000"/>
              </a:solidFill>
              <a:latin typeface="Arial Unicode MS" pitchFamily="34" charset="-128"/>
              <a:ea typeface="Arial Unicode MS" pitchFamily="34" charset="-128"/>
              <a:cs typeface="Arial Unicode MS" pitchFamily="34" charset="-128"/>
            </a:endParaRPr>
          </a:p>
        </p:txBody>
      </p:sp>
      <p:sp>
        <p:nvSpPr>
          <p:cNvPr id="4102" name="AutoShape 11"/>
          <p:cNvSpPr>
            <a:spLocks noChangeArrowheads="1"/>
          </p:cNvSpPr>
          <p:nvPr/>
        </p:nvSpPr>
        <p:spPr bwMode="auto">
          <a:xfrm rot="-8192889">
            <a:off x="187846" y="1293391"/>
            <a:ext cx="1834215" cy="541530"/>
          </a:xfrm>
          <a:prstGeom prst="wedgeRectCallout">
            <a:avLst>
              <a:gd name="adj1" fmla="val -200692"/>
              <a:gd name="adj2" fmla="val 26017"/>
            </a:avLst>
          </a:prstGeom>
          <a:solidFill>
            <a:schemeClr val="bg1"/>
          </a:solidFill>
          <a:ln w="9525">
            <a:solidFill>
              <a:srgbClr val="0000CC"/>
            </a:solidFill>
            <a:miter lim="800000"/>
            <a:headEnd/>
            <a:tailEnd/>
          </a:ln>
        </p:spPr>
        <p:txBody>
          <a:bodyPr rot="10800000"/>
          <a:lstStyle/>
          <a:p>
            <a:pPr algn="ctr"/>
            <a:r>
              <a:rPr lang="hi-IN" sz="2400" b="1" dirty="0" smtClean="0">
                <a:solidFill>
                  <a:srgbClr val="FF0000"/>
                </a:solidFill>
                <a:latin typeface="Arial Unicode MS" pitchFamily="34" charset="-128"/>
                <a:ea typeface="Arial Unicode MS" pitchFamily="34" charset="-128"/>
                <a:cs typeface="Arial Unicode MS" pitchFamily="34" charset="-128"/>
              </a:rPr>
              <a:t>अन्नाद्वै प्रजाः</a:t>
            </a:r>
            <a:endParaRPr lang="en-US" sz="2400" b="1" dirty="0">
              <a:solidFill>
                <a:srgbClr val="FF0000"/>
              </a:solidFill>
              <a:latin typeface="Arial Unicode MS" pitchFamily="34" charset="-128"/>
              <a:ea typeface="Arial Unicode MS" pitchFamily="34" charset="-128"/>
              <a:cs typeface="Arial Unicode MS" pitchFamily="34" charset="-128"/>
            </a:endParaRPr>
          </a:p>
        </p:txBody>
      </p:sp>
      <p:sp>
        <p:nvSpPr>
          <p:cNvPr id="4103" name="AutoShape 12"/>
          <p:cNvSpPr>
            <a:spLocks noChangeArrowheads="1"/>
          </p:cNvSpPr>
          <p:nvPr/>
        </p:nvSpPr>
        <p:spPr bwMode="auto">
          <a:xfrm>
            <a:off x="4800600" y="0"/>
            <a:ext cx="1447800" cy="533400"/>
          </a:xfrm>
          <a:prstGeom prst="wedgeRoundRectCallout">
            <a:avLst>
              <a:gd name="adj1" fmla="val -91422"/>
              <a:gd name="adj2" fmla="val 672964"/>
              <a:gd name="adj3" fmla="val 16667"/>
            </a:avLst>
          </a:prstGeom>
          <a:solidFill>
            <a:schemeClr val="bg1"/>
          </a:solidFill>
          <a:ln w="9525">
            <a:solidFill>
              <a:srgbClr val="0000CC"/>
            </a:solidFill>
            <a:miter lim="800000"/>
            <a:headEnd/>
            <a:tailEnd/>
          </a:ln>
        </p:spPr>
        <p:txBody>
          <a:bodyPr/>
          <a:lstStyle/>
          <a:p>
            <a:pPr algn="ctr"/>
            <a:r>
              <a:rPr lang="hi-IN" sz="2400" b="1" dirty="0" smtClean="0">
                <a:solidFill>
                  <a:srgbClr val="FF0000"/>
                </a:solidFill>
                <a:latin typeface="Arial Unicode MS" pitchFamily="34" charset="-128"/>
                <a:ea typeface="Arial Unicode MS" pitchFamily="34" charset="-128"/>
                <a:cs typeface="Arial Unicode MS" pitchFamily="34" charset="-128"/>
              </a:rPr>
              <a:t>सोमरस </a:t>
            </a:r>
            <a:endParaRPr lang="en-US" sz="2400" b="1" dirty="0">
              <a:solidFill>
                <a:srgbClr val="FF0000"/>
              </a:solidFill>
              <a:latin typeface="Arial Unicode MS" pitchFamily="34" charset="-128"/>
              <a:ea typeface="Arial Unicode MS" pitchFamily="34" charset="-128"/>
              <a:cs typeface="Arial Unicode MS" pitchFamily="34" charset="-128"/>
            </a:endParaRPr>
          </a:p>
        </p:txBody>
      </p:sp>
      <p:sp>
        <p:nvSpPr>
          <p:cNvPr id="4108" name="AutoShape 17"/>
          <p:cNvSpPr>
            <a:spLocks noChangeArrowheads="1"/>
          </p:cNvSpPr>
          <p:nvPr/>
        </p:nvSpPr>
        <p:spPr bwMode="auto">
          <a:xfrm>
            <a:off x="6629400" y="1447800"/>
            <a:ext cx="2514600" cy="609600"/>
          </a:xfrm>
          <a:prstGeom prst="wedgeEllipseCallout">
            <a:avLst>
              <a:gd name="adj1" fmla="val -141895"/>
              <a:gd name="adj2" fmla="val 346260"/>
            </a:avLst>
          </a:prstGeom>
          <a:solidFill>
            <a:schemeClr val="bg1"/>
          </a:solidFill>
          <a:ln w="9525">
            <a:solidFill>
              <a:srgbClr val="FF0000"/>
            </a:solidFill>
            <a:miter lim="800000"/>
            <a:headEnd/>
            <a:tailEnd/>
          </a:ln>
        </p:spPr>
        <p:txBody>
          <a:bodyPr/>
          <a:lstStyle/>
          <a:p>
            <a:pPr algn="ctr"/>
            <a:r>
              <a:rPr lang="hi-IN" sz="2400" b="1" dirty="0" smtClean="0">
                <a:solidFill>
                  <a:srgbClr val="0000CC"/>
                </a:solidFill>
                <a:latin typeface="Arial Unicode MS" pitchFamily="34" charset="-128"/>
                <a:ea typeface="Arial Unicode MS" pitchFamily="34" charset="-128"/>
                <a:cs typeface="Arial Unicode MS" pitchFamily="34" charset="-128"/>
              </a:rPr>
              <a:t>गोमय पदार्थ</a:t>
            </a:r>
            <a:endParaRPr lang="en-US" sz="2400" b="1" dirty="0">
              <a:solidFill>
                <a:srgbClr val="0000CC"/>
              </a:solidFill>
              <a:latin typeface="Arial Unicode MS" pitchFamily="34" charset="-128"/>
              <a:ea typeface="Arial Unicode MS" pitchFamily="34" charset="-128"/>
              <a:cs typeface="Arial Unicode MS" pitchFamily="34" charset="-128"/>
            </a:endParaRPr>
          </a:p>
        </p:txBody>
      </p:sp>
      <p:sp>
        <p:nvSpPr>
          <p:cNvPr id="4109" name="AutoShape 18"/>
          <p:cNvSpPr>
            <a:spLocks noChangeArrowheads="1"/>
          </p:cNvSpPr>
          <p:nvPr/>
        </p:nvSpPr>
        <p:spPr bwMode="auto">
          <a:xfrm>
            <a:off x="6553200" y="2362200"/>
            <a:ext cx="2590800" cy="762000"/>
          </a:xfrm>
          <a:prstGeom prst="cloudCallout">
            <a:avLst>
              <a:gd name="adj1" fmla="val -156250"/>
              <a:gd name="adj2" fmla="val 62500"/>
            </a:avLst>
          </a:prstGeom>
          <a:solidFill>
            <a:schemeClr val="bg1"/>
          </a:solidFill>
          <a:ln w="9525">
            <a:solidFill>
              <a:srgbClr val="FF0000"/>
            </a:solidFill>
            <a:round/>
            <a:headEnd/>
            <a:tailEnd/>
          </a:ln>
        </p:spPr>
        <p:txBody>
          <a:bodyPr/>
          <a:lstStyle/>
          <a:p>
            <a:pPr algn="ctr"/>
            <a:r>
              <a:rPr lang="hi-IN" sz="2000" b="1" dirty="0" smtClean="0">
                <a:solidFill>
                  <a:srgbClr val="0000CC"/>
                </a:solidFill>
                <a:latin typeface="Arial Unicode MS" pitchFamily="34" charset="-128"/>
                <a:ea typeface="Arial Unicode MS" pitchFamily="34" charset="-128"/>
                <a:cs typeface="Arial Unicode MS" pitchFamily="34" charset="-128"/>
              </a:rPr>
              <a:t>अन्नं बहु कुर्वीत</a:t>
            </a:r>
            <a:endParaRPr lang="en-US" sz="2000" b="1" dirty="0">
              <a:solidFill>
                <a:srgbClr val="0000CC"/>
              </a:solidFill>
              <a:latin typeface="Arial Unicode MS" pitchFamily="34" charset="-128"/>
              <a:ea typeface="Arial Unicode MS" pitchFamily="34" charset="-128"/>
              <a:cs typeface="Arial Unicode MS" pitchFamily="34" charset="-128"/>
            </a:endParaRPr>
          </a:p>
        </p:txBody>
      </p:sp>
      <p:sp>
        <p:nvSpPr>
          <p:cNvPr id="4111" name="Text Box 16"/>
          <p:cNvSpPr txBox="1">
            <a:spLocks noChangeArrowheads="1"/>
          </p:cNvSpPr>
          <p:nvPr/>
        </p:nvSpPr>
        <p:spPr bwMode="auto">
          <a:xfrm>
            <a:off x="228600" y="3886200"/>
            <a:ext cx="8610600" cy="584775"/>
          </a:xfrm>
          <a:prstGeom prst="rect">
            <a:avLst/>
          </a:prstGeom>
          <a:solidFill>
            <a:srgbClr val="FFFF99"/>
          </a:solidFill>
          <a:ln w="9525">
            <a:solidFill>
              <a:srgbClr val="0000CC"/>
            </a:solidFill>
            <a:miter lim="800000"/>
            <a:headEnd/>
            <a:tailEnd/>
          </a:ln>
        </p:spPr>
        <p:txBody>
          <a:bodyPr wrap="square">
            <a:spAutoFit/>
          </a:bodyPr>
          <a:lstStyle/>
          <a:p>
            <a:pPr algn="ctr">
              <a:spcBef>
                <a:spcPct val="50000"/>
              </a:spcBef>
            </a:pPr>
            <a:r>
              <a:rPr lang="hi-IN" sz="3200" b="1" dirty="0" smtClean="0">
                <a:solidFill>
                  <a:srgbClr val="0000CC"/>
                </a:solidFill>
                <a:latin typeface="Arial Unicode MS" pitchFamily="34" charset="-128"/>
                <a:ea typeface="Arial Unicode MS" pitchFamily="34" charset="-128"/>
                <a:cs typeface="Arial Unicode MS" pitchFamily="34" charset="-128"/>
              </a:rPr>
              <a:t>संस्कृतशास्त्राधारित आहारिक</a:t>
            </a:r>
            <a:r>
              <a:rPr lang="hi-IN" sz="3200" b="1" dirty="0" smtClean="0">
                <a:solidFill>
                  <a:srgbClr val="0000CC"/>
                </a:solidFill>
                <a:ea typeface="Arial Unicode MS" pitchFamily="34" charset="-128"/>
                <a:cs typeface="Arial Unicode MS" pitchFamily="34" charset="-128"/>
              </a:rPr>
              <a:t> आचार, विचार</a:t>
            </a:r>
            <a:r>
              <a:rPr lang="hi-IN" sz="3200" b="1" dirty="0">
                <a:solidFill>
                  <a:srgbClr val="0000CC"/>
                </a:solidFill>
                <a:ea typeface="Arial Unicode MS" pitchFamily="34" charset="-128"/>
                <a:cs typeface="Arial Unicode MS" pitchFamily="34" charset="-128"/>
              </a:rPr>
              <a:t>, व्यवहार</a:t>
            </a:r>
            <a:endParaRPr lang="en-US" sz="3200" b="1" dirty="0">
              <a:solidFill>
                <a:srgbClr val="0000CC"/>
              </a:solidFill>
              <a:ea typeface="Arial Unicode MS" pitchFamily="34" charset="-128"/>
              <a:cs typeface="Arial Unicode MS" pitchFamily="34" charset="-128"/>
            </a:endParaRPr>
          </a:p>
        </p:txBody>
      </p:sp>
      <p:pic>
        <p:nvPicPr>
          <p:cNvPr id="4113" name="Picture 11" descr="ANd9GcRuwH9f2Xc7GBXvy-HlJtG0B1Iy9mnIIfjfSMkwgOFZ3wNCBOc7Rg"/>
          <p:cNvPicPr>
            <a:picLocks noChangeAspect="1" noChangeArrowheads="1"/>
          </p:cNvPicPr>
          <p:nvPr/>
        </p:nvPicPr>
        <p:blipFill>
          <a:blip r:embed="rId2"/>
          <a:srcRect/>
          <a:stretch>
            <a:fillRect/>
          </a:stretch>
        </p:blipFill>
        <p:spPr bwMode="auto">
          <a:xfrm>
            <a:off x="1143000" y="4495800"/>
            <a:ext cx="6781800" cy="2057400"/>
          </a:xfrm>
          <a:prstGeom prst="rect">
            <a:avLst/>
          </a:prstGeom>
          <a:noFill/>
          <a:ln w="9525">
            <a:noFill/>
            <a:miter lim="800000"/>
            <a:headEnd/>
            <a:tailEnd/>
          </a:ln>
        </p:spPr>
      </p:pic>
      <p:sp>
        <p:nvSpPr>
          <p:cNvPr id="18" name="AutoShape 12"/>
          <p:cNvSpPr>
            <a:spLocks noChangeArrowheads="1"/>
          </p:cNvSpPr>
          <p:nvPr/>
        </p:nvSpPr>
        <p:spPr bwMode="auto">
          <a:xfrm>
            <a:off x="1905000" y="1143000"/>
            <a:ext cx="2514600" cy="533400"/>
          </a:xfrm>
          <a:prstGeom prst="wedgeRoundRectCallout">
            <a:avLst>
              <a:gd name="adj1" fmla="val -77819"/>
              <a:gd name="adj2" fmla="val 440876"/>
              <a:gd name="adj3" fmla="val 16667"/>
            </a:avLst>
          </a:prstGeom>
          <a:solidFill>
            <a:schemeClr val="bg1"/>
          </a:solidFill>
          <a:ln w="9525">
            <a:solidFill>
              <a:srgbClr val="0000CC"/>
            </a:solidFill>
            <a:miter lim="800000"/>
            <a:headEnd/>
            <a:tailEnd/>
          </a:ln>
        </p:spPr>
        <p:txBody>
          <a:bodyPr/>
          <a:lstStyle/>
          <a:p>
            <a:pPr algn="ctr"/>
            <a:r>
              <a:rPr lang="hi-IN" sz="2000" b="1" dirty="0" smtClean="0">
                <a:solidFill>
                  <a:srgbClr val="FF0000"/>
                </a:solidFill>
                <a:latin typeface="Arial Unicode MS" pitchFamily="34" charset="-128"/>
                <a:ea typeface="Arial Unicode MS" pitchFamily="34" charset="-128"/>
                <a:cs typeface="Arial Unicode MS" pitchFamily="34" charset="-128"/>
              </a:rPr>
              <a:t>अन्नमशितं त्रेधा विधीयते </a:t>
            </a:r>
            <a:endParaRPr lang="en-US" sz="2000" b="1" dirty="0">
              <a:solidFill>
                <a:srgbClr val="FF0000"/>
              </a:solidFill>
              <a:latin typeface="Arial Unicode MS" pitchFamily="34" charset="-128"/>
              <a:ea typeface="Arial Unicode MS" pitchFamily="34" charset="-128"/>
              <a:cs typeface="Arial Unicode MS" pitchFamily="34" charset="-128"/>
            </a:endParaRPr>
          </a:p>
        </p:txBody>
      </p:sp>
      <p:sp>
        <p:nvSpPr>
          <p:cNvPr id="19" name="AutoShape 9"/>
          <p:cNvSpPr>
            <a:spLocks noChangeArrowheads="1"/>
          </p:cNvSpPr>
          <p:nvPr/>
        </p:nvSpPr>
        <p:spPr bwMode="auto">
          <a:xfrm>
            <a:off x="0" y="2362200"/>
            <a:ext cx="4114800" cy="609600"/>
          </a:xfrm>
          <a:prstGeom prst="wedgeEllipseCallout">
            <a:avLst>
              <a:gd name="adj1" fmla="val 91487"/>
              <a:gd name="adj2" fmla="val 185167"/>
            </a:avLst>
          </a:prstGeom>
          <a:solidFill>
            <a:schemeClr val="bg1"/>
          </a:solidFill>
          <a:ln w="9525">
            <a:solidFill>
              <a:srgbClr val="0000CC"/>
            </a:solidFill>
            <a:miter lim="800000"/>
            <a:headEnd/>
            <a:tailEnd/>
          </a:ln>
        </p:spPr>
        <p:txBody>
          <a:bodyPr/>
          <a:lstStyle/>
          <a:p>
            <a:pPr algn="ctr"/>
            <a:r>
              <a:rPr lang="hi-IN" sz="2000" b="1" dirty="0" smtClean="0">
                <a:solidFill>
                  <a:srgbClr val="FF0000"/>
                </a:solidFill>
                <a:latin typeface="Arial Unicode MS" pitchFamily="34" charset="-128"/>
                <a:ea typeface="Arial Unicode MS" pitchFamily="34" charset="-128"/>
                <a:cs typeface="Arial Unicode MS" pitchFamily="34" charset="-128"/>
              </a:rPr>
              <a:t>केवलाघो भवति केवलादी</a:t>
            </a:r>
            <a:endParaRPr lang="en-US" sz="2000" b="1" dirty="0">
              <a:solidFill>
                <a:srgbClr val="FF0000"/>
              </a:solidFill>
              <a:latin typeface="Arial Unicode MS" pitchFamily="34" charset="-128"/>
              <a:ea typeface="Arial Unicode MS" pitchFamily="34" charset="-128"/>
              <a:cs typeface="Arial Unicode MS" pitchFamily="34" charset="-128"/>
            </a:endParaRPr>
          </a:p>
        </p:txBody>
      </p:sp>
      <p:sp>
        <p:nvSpPr>
          <p:cNvPr id="20" name="AutoShape 18"/>
          <p:cNvSpPr>
            <a:spLocks noChangeArrowheads="1"/>
          </p:cNvSpPr>
          <p:nvPr/>
        </p:nvSpPr>
        <p:spPr bwMode="auto">
          <a:xfrm>
            <a:off x="4343400" y="1828800"/>
            <a:ext cx="2590800" cy="762000"/>
          </a:xfrm>
          <a:prstGeom prst="cloudCallout">
            <a:avLst>
              <a:gd name="adj1" fmla="val -156250"/>
              <a:gd name="adj2" fmla="val 62500"/>
            </a:avLst>
          </a:prstGeom>
          <a:solidFill>
            <a:schemeClr val="bg1"/>
          </a:solidFill>
          <a:ln w="9525">
            <a:solidFill>
              <a:srgbClr val="FF0000"/>
            </a:solidFill>
            <a:round/>
            <a:headEnd/>
            <a:tailEnd/>
          </a:ln>
        </p:spPr>
        <p:txBody>
          <a:bodyPr/>
          <a:lstStyle/>
          <a:p>
            <a:pPr algn="ctr"/>
            <a:r>
              <a:rPr lang="hi-IN" sz="2000" b="1" dirty="0" smtClean="0">
                <a:solidFill>
                  <a:srgbClr val="0000CC"/>
                </a:solidFill>
                <a:latin typeface="Arial Unicode MS" pitchFamily="34" charset="-128"/>
                <a:ea typeface="Arial Unicode MS" pitchFamily="34" charset="-128"/>
                <a:cs typeface="Arial Unicode MS" pitchFamily="34" charset="-128"/>
              </a:rPr>
              <a:t>पङ्क्ति भोजन</a:t>
            </a:r>
            <a:endParaRPr lang="en-US" sz="2000" b="1" dirty="0">
              <a:solidFill>
                <a:srgbClr val="0000CC"/>
              </a:solidFill>
              <a:latin typeface="Arial Unicode MS" pitchFamily="34" charset="-128"/>
              <a:ea typeface="Arial Unicode MS" pitchFamily="34" charset="-128"/>
              <a:cs typeface="Arial Unicode MS" pitchFamily="34" charset="-128"/>
            </a:endParaRPr>
          </a:p>
        </p:txBody>
      </p:sp>
      <p:sp>
        <p:nvSpPr>
          <p:cNvPr id="15" name="AutoShape 18"/>
          <p:cNvSpPr>
            <a:spLocks noChangeArrowheads="1"/>
          </p:cNvSpPr>
          <p:nvPr/>
        </p:nvSpPr>
        <p:spPr bwMode="auto">
          <a:xfrm>
            <a:off x="4495800" y="838200"/>
            <a:ext cx="2895600" cy="762000"/>
          </a:xfrm>
          <a:prstGeom prst="cloudCallout">
            <a:avLst>
              <a:gd name="adj1" fmla="val -156250"/>
              <a:gd name="adj2" fmla="val 62500"/>
            </a:avLst>
          </a:prstGeom>
          <a:solidFill>
            <a:schemeClr val="bg1"/>
          </a:solidFill>
          <a:ln w="9525">
            <a:solidFill>
              <a:srgbClr val="FF0000"/>
            </a:solidFill>
            <a:round/>
            <a:headEnd/>
            <a:tailEnd/>
          </a:ln>
        </p:spPr>
        <p:txBody>
          <a:bodyPr/>
          <a:lstStyle/>
          <a:p>
            <a:pPr algn="ctr"/>
            <a:r>
              <a:rPr lang="hi-IN" sz="2000" b="1" dirty="0" smtClean="0">
                <a:solidFill>
                  <a:srgbClr val="0000CC"/>
                </a:solidFill>
                <a:latin typeface="Arial Unicode MS" pitchFamily="34" charset="-128"/>
                <a:ea typeface="Arial Unicode MS" pitchFamily="34" charset="-128"/>
                <a:cs typeface="Arial Unicode MS" pitchFamily="34" charset="-128"/>
              </a:rPr>
              <a:t>भावदुष्टं न भुञ्जीत्</a:t>
            </a:r>
            <a:endParaRPr lang="en-US" sz="2000" b="1" dirty="0">
              <a:solidFill>
                <a:srgbClr val="0000CC"/>
              </a:solidFill>
              <a:latin typeface="Arial Unicode MS" pitchFamily="34" charset="-128"/>
              <a:ea typeface="Arial Unicode MS" pitchFamily="34" charset="-128"/>
              <a:cs typeface="Arial Unicode MS" pitchFamily="34" charset="-128"/>
            </a:endParaRPr>
          </a:p>
        </p:txBody>
      </p:sp>
      <p:sp>
        <p:nvSpPr>
          <p:cNvPr id="16" name="AutoShape 9"/>
          <p:cNvSpPr>
            <a:spLocks noChangeArrowheads="1"/>
          </p:cNvSpPr>
          <p:nvPr/>
        </p:nvSpPr>
        <p:spPr bwMode="auto">
          <a:xfrm>
            <a:off x="228600" y="3124200"/>
            <a:ext cx="1905000" cy="609600"/>
          </a:xfrm>
          <a:prstGeom prst="wedgeEllipseCallout">
            <a:avLst>
              <a:gd name="adj1" fmla="val 31672"/>
              <a:gd name="adj2" fmla="val 55936"/>
            </a:avLst>
          </a:prstGeom>
          <a:solidFill>
            <a:schemeClr val="bg1"/>
          </a:solidFill>
          <a:ln w="9525">
            <a:solidFill>
              <a:srgbClr val="0000CC"/>
            </a:solidFill>
            <a:miter lim="800000"/>
            <a:headEnd/>
            <a:tailEnd/>
          </a:ln>
        </p:spPr>
        <p:txBody>
          <a:bodyPr/>
          <a:lstStyle/>
          <a:p>
            <a:pPr algn="ctr"/>
            <a:r>
              <a:rPr lang="hi-IN" sz="2000" b="1" dirty="0" smtClean="0">
                <a:solidFill>
                  <a:srgbClr val="FF0000"/>
                </a:solidFill>
                <a:latin typeface="Arial Unicode MS" pitchFamily="34" charset="-128"/>
                <a:ea typeface="Arial Unicode MS" pitchFamily="34" charset="-128"/>
                <a:cs typeface="Arial Unicode MS" pitchFamily="34" charset="-128"/>
              </a:rPr>
              <a:t>कव्यान्न</a:t>
            </a:r>
            <a:endParaRPr lang="en-US" sz="2000" b="1" dirty="0">
              <a:solidFill>
                <a:srgbClr val="FF0000"/>
              </a:solidFill>
              <a:latin typeface="Arial Unicode MS" pitchFamily="34" charset="-128"/>
              <a:ea typeface="Arial Unicode MS" pitchFamily="34" charset="-128"/>
              <a:cs typeface="Arial Unicode MS" pitchFamily="34" charset="-128"/>
            </a:endParaRPr>
          </a:p>
        </p:txBody>
      </p:sp>
      <p:sp>
        <p:nvSpPr>
          <p:cNvPr id="17" name="AutoShape 9"/>
          <p:cNvSpPr>
            <a:spLocks noChangeArrowheads="1"/>
          </p:cNvSpPr>
          <p:nvPr/>
        </p:nvSpPr>
        <p:spPr bwMode="auto">
          <a:xfrm>
            <a:off x="5486400" y="3200400"/>
            <a:ext cx="1905000" cy="609600"/>
          </a:xfrm>
          <a:prstGeom prst="wedgeEllipseCallout">
            <a:avLst>
              <a:gd name="adj1" fmla="val 31672"/>
              <a:gd name="adj2" fmla="val 55936"/>
            </a:avLst>
          </a:prstGeom>
          <a:solidFill>
            <a:schemeClr val="bg1"/>
          </a:solidFill>
          <a:ln w="9525">
            <a:solidFill>
              <a:srgbClr val="0000CC"/>
            </a:solidFill>
            <a:miter lim="800000"/>
            <a:headEnd/>
            <a:tailEnd/>
          </a:ln>
        </p:spPr>
        <p:txBody>
          <a:bodyPr/>
          <a:lstStyle/>
          <a:p>
            <a:pPr algn="ctr"/>
            <a:r>
              <a:rPr lang="hi-IN" sz="2000" b="1" dirty="0" smtClean="0">
                <a:solidFill>
                  <a:srgbClr val="FF0000"/>
                </a:solidFill>
                <a:latin typeface="Arial Unicode MS" pitchFamily="34" charset="-128"/>
                <a:ea typeface="Arial Unicode MS" pitchFamily="34" charset="-128"/>
                <a:cs typeface="Arial Unicode MS" pitchFamily="34" charset="-128"/>
              </a:rPr>
              <a:t>हव्यान्न</a:t>
            </a:r>
            <a:endParaRPr lang="en-US" sz="2000" b="1"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91600" cy="6093976"/>
          </a:xfrm>
          <a:prstGeom prst="rect">
            <a:avLst/>
          </a:prstGeom>
          <a:solidFill>
            <a:srgbClr val="FFFF99"/>
          </a:solidFill>
          <a:ln>
            <a:solidFill>
              <a:srgbClr val="C00000"/>
            </a:solidFill>
          </a:ln>
        </p:spPr>
        <p:txBody>
          <a:bodyPr wrap="square" rtlCol="0">
            <a:spAutoFit/>
          </a:bodyPr>
          <a:lstStyle/>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टी वी देखते हुए भोजन करते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बेड पर बैठ कर भोजन करते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खड़े खड़े पानी पीते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सीधे बोतल से पानी पीते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a:t>
            </a:r>
            <a:r>
              <a:rPr lang="hi-IN" sz="2400" dirty="0" smtClean="0">
                <a:solidFill>
                  <a:srgbClr val="0000CC"/>
                </a:solidFill>
                <a:latin typeface="Arial Unicode MS" pitchFamily="34" charset="-128"/>
                <a:ea typeface="Arial Unicode MS" pitchFamily="34" charset="-128"/>
                <a:cs typeface="Arial Unicode MS" pitchFamily="34" charset="-128"/>
              </a:rPr>
              <a:t>अप चलते चलते खाते –पीते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दूसरों का जूठा खाते या खिलाते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ज्यादा फ़ास्ट फूड्/ फ्राईड फूड खाते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भोजन स्वाद को या  </a:t>
            </a:r>
            <a:r>
              <a:rPr lang="hi-IN" sz="2400" dirty="0" smtClean="0">
                <a:solidFill>
                  <a:srgbClr val="0000CC"/>
                </a:solidFill>
                <a:latin typeface="Arial Unicode MS" pitchFamily="34" charset="-128"/>
                <a:ea typeface="Arial Unicode MS" pitchFamily="34" charset="-128"/>
                <a:cs typeface="Arial Unicode MS" pitchFamily="34" charset="-128"/>
              </a:rPr>
              <a:t>स्वास्थ्य </a:t>
            </a:r>
            <a:r>
              <a:rPr lang="hi-IN" sz="2400" dirty="0" smtClean="0">
                <a:solidFill>
                  <a:srgbClr val="0000CC"/>
                </a:solidFill>
                <a:latin typeface="Arial Unicode MS" pitchFamily="34" charset="-128"/>
                <a:ea typeface="Arial Unicode MS" pitchFamily="34" charset="-128"/>
                <a:cs typeface="Arial Unicode MS" pitchFamily="34" charset="-128"/>
              </a:rPr>
              <a:t>को ध्यान में रख कर खाते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फल –सब्जियां पर्याप्त मात्रा में खाते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थाली में खाते हैं या प्लेट में?</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अधिक पानी वाला भोजन करते हैं या ठोस?</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बिना प्याज/ लहसुन के भी भोजन स्वादिष्ट हो सकता है?</a:t>
            </a: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आप भोजन करते हुए बातें करते </a:t>
            </a:r>
            <a:r>
              <a:rPr lang="hi-IN" sz="2400" dirty="0" smtClean="0">
                <a:solidFill>
                  <a:srgbClr val="0000CC"/>
                </a:solidFill>
                <a:latin typeface="Arial Unicode MS" pitchFamily="34" charset="-128"/>
                <a:ea typeface="Arial Unicode MS" pitchFamily="34" charset="-128"/>
                <a:cs typeface="Arial Unicode MS" pitchFamily="34" charset="-128"/>
              </a:rPr>
              <a:t>हैं? </a:t>
            </a:r>
            <a:endParaRPr lang="hi-IN" sz="2400" dirty="0" smtClean="0">
              <a:solidFill>
                <a:srgbClr val="0000CC"/>
              </a:solidFill>
              <a:latin typeface="Arial Unicode MS" pitchFamily="34" charset="-128"/>
              <a:ea typeface="Arial Unicode MS" pitchFamily="34" charset="-128"/>
              <a:cs typeface="Arial Unicode MS" pitchFamily="34" charset="-128"/>
            </a:endParaRPr>
          </a:p>
          <a:p>
            <a:pPr marL="457200" indent="-457200">
              <a:buFont typeface="+mj-lt"/>
              <a:buAutoNum type="arabicPeriod"/>
            </a:pPr>
            <a:r>
              <a:rPr lang="hi-IN" sz="2400" dirty="0" smtClean="0">
                <a:solidFill>
                  <a:srgbClr val="0000CC"/>
                </a:solidFill>
                <a:latin typeface="Arial Unicode MS" pitchFamily="34" charset="-128"/>
                <a:ea typeface="Arial Unicode MS" pitchFamily="34" charset="-128"/>
                <a:cs typeface="Arial Unicode MS" pitchFamily="34" charset="-128"/>
              </a:rPr>
              <a:t>क्या </a:t>
            </a:r>
            <a:r>
              <a:rPr lang="hi-IN" sz="2400" dirty="0" smtClean="0">
                <a:solidFill>
                  <a:srgbClr val="0000CC"/>
                </a:solidFill>
                <a:latin typeface="Arial Unicode MS" pitchFamily="34" charset="-128"/>
                <a:ea typeface="Arial Unicode MS" pitchFamily="34" charset="-128"/>
                <a:cs typeface="Arial Unicode MS" pitchFamily="34" charset="-128"/>
              </a:rPr>
              <a:t>आप </a:t>
            </a:r>
            <a:r>
              <a:rPr lang="hi-IN" sz="2400" dirty="0" smtClean="0">
                <a:solidFill>
                  <a:srgbClr val="0000CC"/>
                </a:solidFill>
                <a:latin typeface="Arial Unicode MS" pitchFamily="34" charset="-128"/>
                <a:ea typeface="Arial Unicode MS" pitchFamily="34" charset="-128"/>
                <a:cs typeface="Arial Unicode MS" pitchFamily="34" charset="-128"/>
              </a:rPr>
              <a:t>भोजन करते हुए विकृत </a:t>
            </a:r>
            <a:r>
              <a:rPr lang="hi-IN" sz="2400" dirty="0" smtClean="0">
                <a:solidFill>
                  <a:srgbClr val="0000CC"/>
                </a:solidFill>
                <a:latin typeface="Arial Unicode MS" pitchFamily="34" charset="-128"/>
                <a:ea typeface="Arial Unicode MS" pitchFamily="34" charset="-128"/>
                <a:cs typeface="Arial Unicode MS" pitchFamily="34" charset="-128"/>
              </a:rPr>
              <a:t>ध्वनि</a:t>
            </a:r>
            <a:r>
              <a:rPr lang="hi-IN" sz="2400" dirty="0" smtClean="0">
                <a:solidFill>
                  <a:srgbClr val="0000CC"/>
                </a:solidFill>
                <a:latin typeface="Arial Unicode MS" pitchFamily="34" charset="-128"/>
                <a:ea typeface="Arial Unicode MS" pitchFamily="34" charset="-128"/>
                <a:cs typeface="Arial Unicode MS" pitchFamily="34" charset="-128"/>
              </a:rPr>
              <a:t> </a:t>
            </a:r>
            <a:r>
              <a:rPr lang="hi-IN" sz="2400" dirty="0" smtClean="0">
                <a:solidFill>
                  <a:srgbClr val="0000CC"/>
                </a:solidFill>
                <a:latin typeface="Arial Unicode MS" pitchFamily="34" charset="-128"/>
                <a:ea typeface="Arial Unicode MS" pitchFamily="34" charset="-128"/>
                <a:cs typeface="Arial Unicode MS" pitchFamily="34" charset="-128"/>
              </a:rPr>
              <a:t>करते हैं?</a:t>
            </a:r>
          </a:p>
          <a:p>
            <a:endParaRPr lang="hi-IN" dirty="0" smtClean="0">
              <a:latin typeface="Arial Unicode MS" pitchFamily="34" charset="-128"/>
              <a:ea typeface="Arial Unicode MS" pitchFamily="34" charset="-128"/>
              <a:cs typeface="Arial Unicode MS" pitchFamily="34" charset="-128"/>
            </a:endParaRPr>
          </a:p>
          <a:p>
            <a:endParaRPr lang="hi-IN" dirty="0" smtClean="0">
              <a:latin typeface="Arial Unicode MS" pitchFamily="34" charset="-128"/>
              <a:ea typeface="Arial Unicode MS" pitchFamily="34" charset="-128"/>
              <a:cs typeface="Arial Unicode MS" pitchFamily="34" charset="-128"/>
            </a:endParaRPr>
          </a:p>
          <a:p>
            <a:endParaRPr lang="en-US" dirty="0">
              <a:latin typeface="Arial Unicode MS" pitchFamily="34" charset="-128"/>
              <a:ea typeface="Arial Unicode MS" pitchFamily="34" charset="-128"/>
              <a:cs typeface="Arial Unicode MS" pitchFamily="34" charset="-128"/>
            </a:endParaRPr>
          </a:p>
        </p:txBody>
      </p:sp>
      <p:pic>
        <p:nvPicPr>
          <p:cNvPr id="1026" name="Picture 2" descr="C:\Users\hp\Desktop\images.jpg"/>
          <p:cNvPicPr>
            <a:picLocks noChangeAspect="1" noChangeArrowheads="1"/>
          </p:cNvPicPr>
          <p:nvPr/>
        </p:nvPicPr>
        <p:blipFill>
          <a:blip r:embed="rId3"/>
          <a:srcRect/>
          <a:stretch>
            <a:fillRect/>
          </a:stretch>
        </p:blipFill>
        <p:spPr bwMode="auto">
          <a:xfrm>
            <a:off x="7696200" y="304800"/>
            <a:ext cx="1304925" cy="21431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6200000">
            <a:off x="-348735" y="3701535"/>
            <a:ext cx="1676402" cy="369332"/>
          </a:xfrm>
          <a:prstGeom prst="rect">
            <a:avLst/>
          </a:prstGeom>
          <a:solidFill>
            <a:srgbClr val="FFFF99"/>
          </a:solidFill>
          <a:ln>
            <a:solidFill>
              <a:srgbClr val="C00000"/>
            </a:solidFill>
          </a:ln>
        </p:spPr>
        <p:txBody>
          <a:bodyPr wrap="square" rtlCol="0">
            <a:spAutoFit/>
          </a:bodyPr>
          <a:lstStyle/>
          <a:p>
            <a:r>
              <a:rPr lang="en-US" b="1" dirty="0" smtClean="0">
                <a:solidFill>
                  <a:srgbClr val="0000CC"/>
                </a:solidFill>
                <a:latin typeface="Times New Roman" pitchFamily="18" charset="0"/>
                <a:cs typeface="Times New Roman" pitchFamily="18" charset="0"/>
              </a:rPr>
              <a:t>LIPS  (INPUT) </a:t>
            </a:r>
            <a:endParaRPr lang="en-US" b="1" dirty="0">
              <a:solidFill>
                <a:srgbClr val="0000CC"/>
              </a:solidFill>
              <a:latin typeface="Times New Roman" pitchFamily="18" charset="0"/>
              <a:ea typeface="Arial Unicode MS" pitchFamily="34" charset="-128"/>
              <a:cs typeface="Times New Roman" pitchFamily="18" charset="0"/>
            </a:endParaRPr>
          </a:p>
        </p:txBody>
      </p:sp>
      <p:sp>
        <p:nvSpPr>
          <p:cNvPr id="5" name="TextBox 4"/>
          <p:cNvSpPr txBox="1"/>
          <p:nvPr/>
        </p:nvSpPr>
        <p:spPr>
          <a:xfrm>
            <a:off x="152400" y="5226784"/>
            <a:ext cx="2133600" cy="1631216"/>
          </a:xfrm>
          <a:prstGeom prst="rect">
            <a:avLst/>
          </a:prstGeom>
          <a:solidFill>
            <a:srgbClr val="FFFF99"/>
          </a:solidFill>
          <a:ln>
            <a:solidFill>
              <a:srgbClr val="C00000"/>
            </a:solidFill>
          </a:ln>
        </p:spPr>
        <p:txBody>
          <a:bodyPr wrap="square" rtlCol="0">
            <a:spAutoFit/>
          </a:bodyPr>
          <a:lstStyle/>
          <a:p>
            <a:r>
              <a:rPr lang="en-US" sz="2000" dirty="0" smtClean="0">
                <a:solidFill>
                  <a:srgbClr val="0000CC"/>
                </a:solidFill>
                <a:latin typeface="Times New Roman" pitchFamily="18" charset="0"/>
                <a:cs typeface="Times New Roman" pitchFamily="18" charset="0"/>
              </a:rPr>
              <a:t>BODY = 72% WATER + 6% AIR+ 4% FIRE+ EARTH 12% + SPACE 6%  </a:t>
            </a:r>
            <a:endParaRPr lang="en-US" sz="2000" dirty="0">
              <a:solidFill>
                <a:srgbClr val="0000CC"/>
              </a:solidFill>
              <a:latin typeface="Times New Roman" pitchFamily="18" charset="0"/>
              <a:cs typeface="Times New Roman" pitchFamily="18" charset="0"/>
            </a:endParaRPr>
          </a:p>
        </p:txBody>
      </p:sp>
      <p:sp>
        <p:nvSpPr>
          <p:cNvPr id="8" name="TextBox 7"/>
          <p:cNvSpPr txBox="1"/>
          <p:nvPr/>
        </p:nvSpPr>
        <p:spPr>
          <a:xfrm>
            <a:off x="3124200" y="6248400"/>
            <a:ext cx="2057400" cy="369332"/>
          </a:xfrm>
          <a:prstGeom prst="rect">
            <a:avLst/>
          </a:prstGeom>
          <a:solidFill>
            <a:srgbClr val="FFFF99"/>
          </a:solidFill>
          <a:ln>
            <a:solidFill>
              <a:srgbClr val="C00000"/>
            </a:solidFill>
          </a:ln>
        </p:spPr>
        <p:txBody>
          <a:bodyPr wrap="square" rtlCol="0">
            <a:spAutoFit/>
          </a:bodyPr>
          <a:lstStyle/>
          <a:p>
            <a:r>
              <a:rPr lang="en-US" b="1" dirty="0" smtClean="0">
                <a:solidFill>
                  <a:srgbClr val="C00000"/>
                </a:solidFill>
                <a:latin typeface="Times New Roman" pitchFamily="18" charset="0"/>
                <a:cs typeface="Times New Roman" pitchFamily="18" charset="0"/>
              </a:rPr>
              <a:t>ANAL (OUTPUT)</a:t>
            </a:r>
            <a:endParaRPr lang="en-US" b="1" dirty="0">
              <a:solidFill>
                <a:srgbClr val="C00000"/>
              </a:solidFill>
              <a:latin typeface="Times New Roman" pitchFamily="18" charset="0"/>
              <a:ea typeface="Arial Unicode MS" pitchFamily="34" charset="-128"/>
              <a:cs typeface="Times New Roman" pitchFamily="18" charset="0"/>
            </a:endParaRPr>
          </a:p>
        </p:txBody>
      </p:sp>
      <p:sp>
        <p:nvSpPr>
          <p:cNvPr id="9" name="TextBox 8"/>
          <p:cNvSpPr txBox="1"/>
          <p:nvPr/>
        </p:nvSpPr>
        <p:spPr>
          <a:xfrm rot="1839492">
            <a:off x="800362" y="5077130"/>
            <a:ext cx="2979088" cy="369332"/>
          </a:xfrm>
          <a:prstGeom prst="rect">
            <a:avLst/>
          </a:prstGeom>
          <a:solidFill>
            <a:srgbClr val="FFFF99"/>
          </a:solidFill>
          <a:ln>
            <a:solidFill>
              <a:srgbClr val="C00000"/>
            </a:solidFill>
          </a:ln>
        </p:spPr>
        <p:txBody>
          <a:bodyPr wrap="square" rtlCol="0">
            <a:spAutoFit/>
          </a:bodyPr>
          <a:lstStyle/>
          <a:p>
            <a:pPr algn="ctr"/>
            <a:r>
              <a:rPr lang="en-US" dirty="0" smtClean="0">
                <a:solidFill>
                  <a:srgbClr val="C00000"/>
                </a:solidFill>
                <a:latin typeface="Times New Roman" pitchFamily="18" charset="0"/>
                <a:ea typeface="Arial Unicode MS" pitchFamily="34" charset="-128"/>
                <a:cs typeface="Times New Roman" pitchFamily="18" charset="0"/>
              </a:rPr>
              <a:t>INTESTINE</a:t>
            </a:r>
            <a:endParaRPr lang="en-US" b="1" dirty="0">
              <a:solidFill>
                <a:srgbClr val="C00000"/>
              </a:solidFill>
              <a:latin typeface="Times New Roman" pitchFamily="18" charset="0"/>
              <a:ea typeface="Arial Unicode MS" pitchFamily="34" charset="-128"/>
              <a:cs typeface="Times New Roman" pitchFamily="18" charset="0"/>
            </a:endParaRPr>
          </a:p>
        </p:txBody>
      </p:sp>
      <p:sp>
        <p:nvSpPr>
          <p:cNvPr id="10" name="TextBox 9"/>
          <p:cNvSpPr txBox="1"/>
          <p:nvPr/>
        </p:nvSpPr>
        <p:spPr>
          <a:xfrm rot="19076513">
            <a:off x="1660601" y="3257159"/>
            <a:ext cx="4633988" cy="369332"/>
          </a:xfrm>
          <a:prstGeom prst="rect">
            <a:avLst/>
          </a:prstGeom>
          <a:solidFill>
            <a:srgbClr val="FFFF99"/>
          </a:solidFill>
          <a:ln>
            <a:solidFill>
              <a:srgbClr val="C00000"/>
            </a:solidFill>
          </a:ln>
        </p:spPr>
        <p:txBody>
          <a:bodyPr wrap="square" rtlCol="0">
            <a:spAutoFit/>
          </a:bodyPr>
          <a:lstStyle/>
          <a:p>
            <a:r>
              <a:rPr lang="en-US" dirty="0" smtClean="0">
                <a:solidFill>
                  <a:srgbClr val="0000CC"/>
                </a:solidFill>
                <a:latin typeface="Times New Roman" pitchFamily="18" charset="0"/>
                <a:ea typeface="Arial Unicode MS" pitchFamily="34" charset="-128"/>
                <a:cs typeface="Times New Roman" pitchFamily="18" charset="0"/>
              </a:rPr>
              <a:t>FOOD</a:t>
            </a:r>
            <a:r>
              <a:rPr lang="hi-IN" dirty="0" smtClean="0">
                <a:solidFill>
                  <a:srgbClr val="0000CC"/>
                </a:solidFill>
                <a:latin typeface="Times New Roman" pitchFamily="18" charset="0"/>
                <a:ea typeface="Arial Unicode MS" pitchFamily="34" charset="-128"/>
                <a:cs typeface="Arial Unicode MS" pitchFamily="34" charset="-128"/>
              </a:rPr>
              <a:t> </a:t>
            </a:r>
            <a:r>
              <a:rPr lang="en-US" dirty="0" smtClean="0">
                <a:solidFill>
                  <a:srgbClr val="0000CC"/>
                </a:solidFill>
                <a:latin typeface="Times New Roman" pitchFamily="18" charset="0"/>
                <a:ea typeface="Arial Unicode MS" pitchFamily="34" charset="-128"/>
                <a:cs typeface="Times New Roman" pitchFamily="18" charset="0"/>
              </a:rPr>
              <a:t>(SAATVIK, RAAJASIK, TAAMASIK)</a:t>
            </a:r>
            <a:r>
              <a:rPr lang="hi-IN" dirty="0" smtClean="0">
                <a:solidFill>
                  <a:srgbClr val="0000CC"/>
                </a:solidFill>
                <a:latin typeface="Times New Roman" pitchFamily="18" charset="0"/>
                <a:ea typeface="Arial Unicode MS" pitchFamily="34" charset="-128"/>
                <a:cs typeface="Arial Unicode MS" pitchFamily="34" charset="-128"/>
              </a:rPr>
              <a:t> </a:t>
            </a:r>
            <a:r>
              <a:rPr lang="en-US" b="1" dirty="0" smtClean="0">
                <a:solidFill>
                  <a:srgbClr val="0000CC"/>
                </a:solidFill>
                <a:latin typeface="Arial Unicode MS" pitchFamily="34" charset="-128"/>
                <a:ea typeface="Arial Unicode MS" pitchFamily="34" charset="-128"/>
                <a:cs typeface="Arial Unicode MS" pitchFamily="34" charset="-128"/>
              </a:rPr>
              <a:t> </a:t>
            </a:r>
            <a:endParaRPr lang="en-US" b="1" dirty="0">
              <a:solidFill>
                <a:srgbClr val="0000CC"/>
              </a:solidFill>
              <a:latin typeface="Arial Unicode MS" pitchFamily="34" charset="-128"/>
              <a:ea typeface="Arial Unicode MS" pitchFamily="34" charset="-128"/>
              <a:cs typeface="Arial Unicode MS" pitchFamily="34" charset="-128"/>
            </a:endParaRPr>
          </a:p>
        </p:txBody>
      </p:sp>
      <p:sp>
        <p:nvSpPr>
          <p:cNvPr id="11" name="TextBox 10"/>
          <p:cNvSpPr txBox="1"/>
          <p:nvPr/>
        </p:nvSpPr>
        <p:spPr>
          <a:xfrm>
            <a:off x="914400" y="3124200"/>
            <a:ext cx="2514600" cy="369332"/>
          </a:xfrm>
          <a:prstGeom prst="rect">
            <a:avLst/>
          </a:prstGeom>
          <a:solidFill>
            <a:srgbClr val="FFFF99"/>
          </a:solidFill>
          <a:ln>
            <a:solidFill>
              <a:srgbClr val="C00000"/>
            </a:solidFill>
          </a:ln>
        </p:spPr>
        <p:txBody>
          <a:bodyPr wrap="square" rtlCol="0">
            <a:spAutoFit/>
          </a:bodyPr>
          <a:lstStyle/>
          <a:p>
            <a:r>
              <a:rPr lang="en-US" b="1" dirty="0" smtClean="0">
                <a:solidFill>
                  <a:srgbClr val="C00000"/>
                </a:solidFill>
                <a:latin typeface="Times New Roman" pitchFamily="18" charset="0"/>
                <a:ea typeface="Arial Unicode MS" pitchFamily="34" charset="-128"/>
                <a:cs typeface="Times New Roman" pitchFamily="18" charset="0"/>
              </a:rPr>
              <a:t>TASTE – SMELL- SEE </a:t>
            </a:r>
            <a:endParaRPr lang="en-US" b="1" dirty="0">
              <a:solidFill>
                <a:srgbClr val="C00000"/>
              </a:solidFill>
              <a:latin typeface="Times New Roman" pitchFamily="18" charset="0"/>
              <a:ea typeface="Arial Unicode MS" pitchFamily="34" charset="-128"/>
              <a:cs typeface="Times New Roman" pitchFamily="18" charset="0"/>
            </a:endParaRPr>
          </a:p>
        </p:txBody>
      </p:sp>
      <p:cxnSp>
        <p:nvCxnSpPr>
          <p:cNvPr id="15" name="Straight Arrow Connector 14"/>
          <p:cNvCxnSpPr/>
          <p:nvPr/>
        </p:nvCxnSpPr>
        <p:spPr>
          <a:xfrm rot="5400000" flipH="1" flipV="1">
            <a:off x="-723503" y="3695303"/>
            <a:ext cx="3124200" cy="79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133600" y="6019800"/>
            <a:ext cx="3429000" cy="158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2050" name="Picture 2" descr="Image result for question cartoon"/>
          <p:cNvPicPr>
            <a:picLocks noChangeAspect="1" noChangeArrowheads="1"/>
          </p:cNvPicPr>
          <p:nvPr/>
        </p:nvPicPr>
        <p:blipFill>
          <a:blip r:embed="rId2"/>
          <a:srcRect/>
          <a:stretch>
            <a:fillRect/>
          </a:stretch>
        </p:blipFill>
        <p:spPr bwMode="auto">
          <a:xfrm>
            <a:off x="7086600" y="4638674"/>
            <a:ext cx="2057400" cy="2219326"/>
          </a:xfrm>
          <a:prstGeom prst="rect">
            <a:avLst/>
          </a:prstGeom>
          <a:noFill/>
        </p:spPr>
      </p:pic>
      <p:sp>
        <p:nvSpPr>
          <p:cNvPr id="23" name="TextBox 22"/>
          <p:cNvSpPr txBox="1"/>
          <p:nvPr/>
        </p:nvSpPr>
        <p:spPr>
          <a:xfrm>
            <a:off x="228600" y="0"/>
            <a:ext cx="2514600" cy="1477328"/>
          </a:xfrm>
          <a:prstGeom prst="rect">
            <a:avLst/>
          </a:prstGeom>
          <a:solidFill>
            <a:srgbClr val="FFFF99"/>
          </a:solidFill>
          <a:ln>
            <a:solidFill>
              <a:srgbClr val="C00000"/>
            </a:solidFill>
          </a:ln>
        </p:spPr>
        <p:txBody>
          <a:bodyPr wrap="square" rtlCol="0">
            <a:spAutoFit/>
          </a:bodyPr>
          <a:lstStyle/>
          <a:p>
            <a:r>
              <a:rPr lang="en-US" b="1" dirty="0" smtClean="0">
                <a:solidFill>
                  <a:srgbClr val="C00000"/>
                </a:solidFill>
                <a:latin typeface="Times New Roman" pitchFamily="18" charset="0"/>
                <a:ea typeface="Arial Unicode MS" pitchFamily="34" charset="-128"/>
                <a:cs typeface="Times New Roman" pitchFamily="18" charset="0"/>
              </a:rPr>
              <a:t>INDIAN FOOD IS 70 % WATERY WHEREAS WESTERN FOOD IS SOLID </a:t>
            </a:r>
            <a:endParaRPr lang="en-US" b="1" dirty="0">
              <a:solidFill>
                <a:srgbClr val="C00000"/>
              </a:solidFill>
              <a:latin typeface="Times New Roman" pitchFamily="18" charset="0"/>
              <a:ea typeface="Arial Unicode MS" pitchFamily="34" charset="-128"/>
              <a:cs typeface="Times New Roman" pitchFamily="18" charset="0"/>
            </a:endParaRPr>
          </a:p>
        </p:txBody>
      </p:sp>
      <p:sp>
        <p:nvSpPr>
          <p:cNvPr id="12" name="Text Box 14"/>
          <p:cNvSpPr txBox="1">
            <a:spLocks noChangeArrowheads="1"/>
          </p:cNvSpPr>
          <p:nvPr/>
        </p:nvSpPr>
        <p:spPr bwMode="auto">
          <a:xfrm rot="-5400000">
            <a:off x="2349531" y="1689069"/>
            <a:ext cx="2711449" cy="400110"/>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sz="2000" dirty="0" smtClean="0">
                <a:solidFill>
                  <a:srgbClr val="0000CC"/>
                </a:solidFill>
                <a:ea typeface="Arial Unicode MS" pitchFamily="34" charset="-128"/>
                <a:cs typeface="Arial Unicode MS" pitchFamily="34" charset="-128"/>
              </a:rPr>
              <a:t>कृषि-क्षेत्र </a:t>
            </a:r>
            <a:r>
              <a:rPr lang="en-US" dirty="0" smtClean="0">
                <a:solidFill>
                  <a:srgbClr val="0000CC"/>
                </a:solidFill>
                <a:latin typeface="Times New Roman" pitchFamily="18" charset="0"/>
                <a:ea typeface="Arial Unicode MS" pitchFamily="34" charset="-128"/>
                <a:cs typeface="Times New Roman" pitchFamily="18" charset="0"/>
              </a:rPr>
              <a:t>AGRICULTURE</a:t>
            </a:r>
            <a:endParaRPr lang="en-US" dirty="0">
              <a:solidFill>
                <a:srgbClr val="0000CC"/>
              </a:solidFill>
              <a:ea typeface="Arial Unicode MS" pitchFamily="34" charset="-128"/>
              <a:cs typeface="Arial Unicode MS" pitchFamily="34" charset="-128"/>
            </a:endParaRPr>
          </a:p>
        </p:txBody>
      </p:sp>
      <p:sp>
        <p:nvSpPr>
          <p:cNvPr id="13" name="Text Box 14"/>
          <p:cNvSpPr txBox="1">
            <a:spLocks noChangeArrowheads="1"/>
          </p:cNvSpPr>
          <p:nvPr/>
        </p:nvSpPr>
        <p:spPr bwMode="auto">
          <a:xfrm>
            <a:off x="4191000" y="3429000"/>
            <a:ext cx="2819400" cy="461665"/>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sz="2000" dirty="0" smtClean="0">
                <a:solidFill>
                  <a:srgbClr val="0000CC"/>
                </a:solidFill>
                <a:ea typeface="Arial Unicode MS" pitchFamily="34" charset="-128"/>
                <a:cs typeface="Arial Unicode MS" pitchFamily="34" charset="-128"/>
              </a:rPr>
              <a:t>महानसम्</a:t>
            </a:r>
            <a:r>
              <a:rPr lang="hi-IN" sz="2400" b="1" dirty="0" smtClean="0">
                <a:solidFill>
                  <a:srgbClr val="0000CC"/>
                </a:solidFill>
                <a:ea typeface="Arial Unicode MS" pitchFamily="34" charset="-128"/>
                <a:cs typeface="Arial Unicode MS" pitchFamily="34" charset="-128"/>
              </a:rPr>
              <a:t> </a:t>
            </a:r>
            <a:r>
              <a:rPr lang="en-US" sz="2000" dirty="0" smtClean="0">
                <a:solidFill>
                  <a:srgbClr val="0000CC"/>
                </a:solidFill>
                <a:latin typeface="Times New Roman" pitchFamily="18" charset="0"/>
                <a:ea typeface="Arial Unicode MS" pitchFamily="34" charset="-128"/>
                <a:cs typeface="Times New Roman" pitchFamily="18" charset="0"/>
              </a:rPr>
              <a:t>KITCHEN</a:t>
            </a:r>
            <a:endParaRPr lang="en-US" sz="2000" dirty="0">
              <a:solidFill>
                <a:srgbClr val="0000CC"/>
              </a:solidFill>
              <a:latin typeface="Times New Roman" pitchFamily="18" charset="0"/>
              <a:ea typeface="Arial Unicode MS" pitchFamily="34" charset="-128"/>
              <a:cs typeface="Times New Roman" pitchFamily="18" charset="0"/>
            </a:endParaRPr>
          </a:p>
        </p:txBody>
      </p:sp>
      <p:sp>
        <p:nvSpPr>
          <p:cNvPr id="14" name="Text Box 14"/>
          <p:cNvSpPr txBox="1">
            <a:spLocks noChangeArrowheads="1"/>
          </p:cNvSpPr>
          <p:nvPr/>
        </p:nvSpPr>
        <p:spPr bwMode="auto">
          <a:xfrm rot="16200000">
            <a:off x="3218509" y="1505892"/>
            <a:ext cx="1949450" cy="461665"/>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sz="2400" dirty="0" smtClean="0">
                <a:solidFill>
                  <a:srgbClr val="0000CC"/>
                </a:solidFill>
                <a:ea typeface="Arial Unicode MS" pitchFamily="34" charset="-128"/>
                <a:cs typeface="Arial Unicode MS" pitchFamily="34" charset="-128"/>
              </a:rPr>
              <a:t>कृषक </a:t>
            </a:r>
            <a:r>
              <a:rPr lang="en-US" sz="2000" dirty="0" smtClean="0">
                <a:solidFill>
                  <a:srgbClr val="0000CC"/>
                </a:solidFill>
                <a:latin typeface="Times New Roman" pitchFamily="18" charset="0"/>
                <a:ea typeface="Arial Unicode MS" pitchFamily="34" charset="-128"/>
                <a:cs typeface="Times New Roman" pitchFamily="18" charset="0"/>
              </a:rPr>
              <a:t>FARMER</a:t>
            </a:r>
            <a:endParaRPr lang="en-US" sz="2000" dirty="0">
              <a:solidFill>
                <a:srgbClr val="0000CC"/>
              </a:solidFill>
              <a:latin typeface="Times New Roman" pitchFamily="18" charset="0"/>
              <a:ea typeface="Arial Unicode MS" pitchFamily="34" charset="-128"/>
              <a:cs typeface="Times New Roman" pitchFamily="18" charset="0"/>
            </a:endParaRPr>
          </a:p>
        </p:txBody>
      </p:sp>
      <p:sp>
        <p:nvSpPr>
          <p:cNvPr id="16" name="Text Box 14"/>
          <p:cNvSpPr txBox="1">
            <a:spLocks noChangeArrowheads="1"/>
          </p:cNvSpPr>
          <p:nvPr/>
        </p:nvSpPr>
        <p:spPr bwMode="auto">
          <a:xfrm>
            <a:off x="4800600" y="2971800"/>
            <a:ext cx="2819400" cy="400110"/>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sz="2000" dirty="0" smtClean="0">
                <a:solidFill>
                  <a:srgbClr val="0000CC"/>
                </a:solidFill>
                <a:ea typeface="Arial Unicode MS" pitchFamily="34" charset="-128"/>
                <a:cs typeface="Arial Unicode MS" pitchFamily="34" charset="-128"/>
              </a:rPr>
              <a:t>माता (मातृ)</a:t>
            </a:r>
            <a:r>
              <a:rPr lang="en-US" sz="2000" dirty="0" smtClean="0">
                <a:solidFill>
                  <a:srgbClr val="0000CC"/>
                </a:solidFill>
                <a:ea typeface="Arial Unicode MS" pitchFamily="34" charset="-128"/>
                <a:cs typeface="Arial Unicode MS" pitchFamily="34" charset="-128"/>
              </a:rPr>
              <a:t> </a:t>
            </a:r>
            <a:r>
              <a:rPr lang="en-US" sz="2000" dirty="0" smtClean="0">
                <a:solidFill>
                  <a:srgbClr val="0000CC"/>
                </a:solidFill>
                <a:latin typeface="Times New Roman" pitchFamily="18" charset="0"/>
                <a:ea typeface="Arial Unicode MS" pitchFamily="34" charset="-128"/>
                <a:cs typeface="Times New Roman" pitchFamily="18" charset="0"/>
              </a:rPr>
              <a:t>MOTHER</a:t>
            </a:r>
            <a:endParaRPr lang="en-US" sz="2400" dirty="0">
              <a:solidFill>
                <a:srgbClr val="0000CC"/>
              </a:solidFill>
              <a:latin typeface="Times New Roman" pitchFamily="18" charset="0"/>
              <a:ea typeface="Arial Unicode MS" pitchFamily="34" charset="-128"/>
              <a:cs typeface="Times New Roman" pitchFamily="18" charset="0"/>
            </a:endParaRPr>
          </a:p>
        </p:txBody>
      </p:sp>
      <p:sp>
        <p:nvSpPr>
          <p:cNvPr id="18" name="Oval 17"/>
          <p:cNvSpPr/>
          <p:nvPr/>
        </p:nvSpPr>
        <p:spPr>
          <a:xfrm>
            <a:off x="6324600" y="685800"/>
            <a:ext cx="2057400" cy="838200"/>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2800" dirty="0" smtClean="0">
                <a:solidFill>
                  <a:srgbClr val="FF0000"/>
                </a:solidFill>
                <a:latin typeface="Arial Unicode MS" pitchFamily="34" charset="-128"/>
                <a:ea typeface="Arial Unicode MS" pitchFamily="34" charset="-128"/>
                <a:cs typeface="Arial Unicode MS" pitchFamily="34" charset="-128"/>
              </a:rPr>
              <a:t>अन्नं ब्रह्म।</a:t>
            </a:r>
            <a:endParaRPr lang="en-US" sz="2800" dirty="0">
              <a:solidFill>
                <a:srgbClr val="FF0000"/>
              </a:solidFill>
              <a:latin typeface="Arial Unicode MS" pitchFamily="34" charset="-128"/>
              <a:ea typeface="Arial Unicode MS" pitchFamily="34" charset="-128"/>
              <a:cs typeface="Arial Unicode MS" pitchFamily="34" charset="-128"/>
            </a:endParaRPr>
          </a:p>
        </p:txBody>
      </p:sp>
      <p:sp>
        <p:nvSpPr>
          <p:cNvPr id="19" name="Text Box 14"/>
          <p:cNvSpPr txBox="1">
            <a:spLocks noChangeArrowheads="1"/>
          </p:cNvSpPr>
          <p:nvPr/>
        </p:nvSpPr>
        <p:spPr bwMode="auto">
          <a:xfrm>
            <a:off x="5562600" y="2209800"/>
            <a:ext cx="2819400" cy="400110"/>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sz="2000" dirty="0" smtClean="0">
                <a:solidFill>
                  <a:srgbClr val="0000CC"/>
                </a:solidFill>
                <a:ea typeface="Arial Unicode MS" pitchFamily="34" charset="-128"/>
                <a:cs typeface="Arial Unicode MS" pitchFamily="34" charset="-128"/>
              </a:rPr>
              <a:t>यज्ञीय आहार विधि</a:t>
            </a:r>
            <a:endParaRPr lang="en-US" sz="2400" dirty="0">
              <a:solidFill>
                <a:srgbClr val="0000CC"/>
              </a:solidFill>
              <a:latin typeface="Times New Roman" pitchFamily="18" charset="0"/>
              <a:ea typeface="Arial Unicode MS" pitchFamily="34" charset="-128"/>
              <a:cs typeface="Times New Roman" pitchFamily="18" charset="0"/>
            </a:endParaRPr>
          </a:p>
        </p:txBody>
      </p:sp>
      <p:sp>
        <p:nvSpPr>
          <p:cNvPr id="20" name="Text Box 14"/>
          <p:cNvSpPr txBox="1">
            <a:spLocks noChangeArrowheads="1"/>
          </p:cNvSpPr>
          <p:nvPr/>
        </p:nvSpPr>
        <p:spPr bwMode="auto">
          <a:xfrm rot="16200000">
            <a:off x="3651767" y="1225033"/>
            <a:ext cx="2057398" cy="369332"/>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dirty="0" smtClean="0">
                <a:solidFill>
                  <a:srgbClr val="0000CC"/>
                </a:solidFill>
                <a:ea typeface="Arial Unicode MS" pitchFamily="34" charset="-128"/>
                <a:cs typeface="Arial Unicode MS" pitchFamily="34" charset="-128"/>
              </a:rPr>
              <a:t>परिवार</a:t>
            </a:r>
            <a:r>
              <a:rPr lang="en-US" dirty="0" smtClean="0">
                <a:solidFill>
                  <a:srgbClr val="0000CC"/>
                </a:solidFill>
                <a:ea typeface="Arial Unicode MS" pitchFamily="34" charset="-128"/>
                <a:cs typeface="Arial Unicode MS" pitchFamily="34" charset="-128"/>
              </a:rPr>
              <a:t> </a:t>
            </a:r>
            <a:r>
              <a:rPr lang="en-US" dirty="0" smtClean="0">
                <a:solidFill>
                  <a:srgbClr val="0000CC"/>
                </a:solidFill>
                <a:latin typeface="Times New Roman" pitchFamily="18" charset="0"/>
                <a:ea typeface="Arial Unicode MS" pitchFamily="34" charset="-128"/>
                <a:cs typeface="Times New Roman" pitchFamily="18" charset="0"/>
              </a:rPr>
              <a:t>MOTHER</a:t>
            </a:r>
            <a:endParaRPr lang="en-US" sz="2000" dirty="0">
              <a:solidFill>
                <a:srgbClr val="0000CC"/>
              </a:solidFill>
              <a:latin typeface="Times New Roman" pitchFamily="18" charset="0"/>
              <a:ea typeface="Arial Unicode MS" pitchFamily="34" charset="-128"/>
              <a:cs typeface="Times New Roman" pitchFamily="18" charset="0"/>
            </a:endParaRPr>
          </a:p>
        </p:txBody>
      </p:sp>
      <p:sp>
        <p:nvSpPr>
          <p:cNvPr id="22" name="Text Box 14"/>
          <p:cNvSpPr txBox="1">
            <a:spLocks noChangeArrowheads="1"/>
          </p:cNvSpPr>
          <p:nvPr/>
        </p:nvSpPr>
        <p:spPr bwMode="auto">
          <a:xfrm rot="16200000">
            <a:off x="4108967" y="844033"/>
            <a:ext cx="2057398" cy="369332"/>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dirty="0" smtClean="0">
                <a:solidFill>
                  <a:srgbClr val="0000CC"/>
                </a:solidFill>
                <a:ea typeface="Arial Unicode MS" pitchFamily="34" charset="-128"/>
                <a:cs typeface="Arial Unicode MS" pitchFamily="34" charset="-128"/>
              </a:rPr>
              <a:t>लोक गत आहार विधि</a:t>
            </a:r>
            <a:endParaRPr lang="en-US" sz="2000" dirty="0">
              <a:solidFill>
                <a:srgbClr val="0000CC"/>
              </a:solidFill>
              <a:latin typeface="Times New Roman" pitchFamily="18" charset="0"/>
              <a:ea typeface="Arial Unicode MS" pitchFamily="34" charset="-128"/>
              <a:cs typeface="Times New Roman" pitchFamily="18" charset="0"/>
            </a:endParaRPr>
          </a:p>
        </p:txBody>
      </p:sp>
      <p:sp>
        <p:nvSpPr>
          <p:cNvPr id="24" name="Text Box 14"/>
          <p:cNvSpPr txBox="1">
            <a:spLocks noChangeArrowheads="1"/>
          </p:cNvSpPr>
          <p:nvPr/>
        </p:nvSpPr>
        <p:spPr bwMode="auto">
          <a:xfrm>
            <a:off x="5867400" y="1752600"/>
            <a:ext cx="1828800" cy="400110"/>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sz="2000" dirty="0" smtClean="0">
                <a:solidFill>
                  <a:srgbClr val="0000CC"/>
                </a:solidFill>
                <a:ea typeface="Arial Unicode MS" pitchFamily="34" charset="-128"/>
                <a:cs typeface="Arial Unicode MS" pitchFamily="34" charset="-128"/>
              </a:rPr>
              <a:t>पङ्क्ति भोजन</a:t>
            </a:r>
            <a:endParaRPr lang="en-US" sz="2400" dirty="0">
              <a:solidFill>
                <a:srgbClr val="0000CC"/>
              </a:solidFill>
              <a:latin typeface="Times New Roman" pitchFamily="18" charset="0"/>
              <a:ea typeface="Arial Unicode MS" pitchFamily="34" charset="-128"/>
              <a:cs typeface="Times New Roman" pitchFamily="18" charset="0"/>
            </a:endParaRPr>
          </a:p>
        </p:txBody>
      </p:sp>
      <p:sp>
        <p:nvSpPr>
          <p:cNvPr id="25" name="Text Box 14"/>
          <p:cNvSpPr txBox="1">
            <a:spLocks noChangeArrowheads="1"/>
          </p:cNvSpPr>
          <p:nvPr/>
        </p:nvSpPr>
        <p:spPr bwMode="auto">
          <a:xfrm rot="16200000">
            <a:off x="4772056" y="653533"/>
            <a:ext cx="1676398" cy="369332"/>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dirty="0" smtClean="0">
                <a:solidFill>
                  <a:srgbClr val="0000CC"/>
                </a:solidFill>
                <a:latin typeface="Times New Roman" pitchFamily="18" charset="0"/>
                <a:ea typeface="Arial Unicode MS" pitchFamily="34" charset="-128"/>
                <a:cs typeface="Arial Unicode MS" pitchFamily="34" charset="-128"/>
              </a:rPr>
              <a:t>वैयक्तिक आहार</a:t>
            </a:r>
            <a:endParaRPr lang="en-US" dirty="0">
              <a:solidFill>
                <a:srgbClr val="0000CC"/>
              </a:solidFill>
              <a:latin typeface="Times New Roman" pitchFamily="18" charset="0"/>
              <a:ea typeface="Arial Unicode MS" pitchFamily="34" charset="-128"/>
              <a:cs typeface="Times New Roman" pitchFamily="18" charset="0"/>
            </a:endParaRPr>
          </a:p>
        </p:txBody>
      </p:sp>
      <p:sp>
        <p:nvSpPr>
          <p:cNvPr id="26" name="Oval 25"/>
          <p:cNvSpPr/>
          <p:nvPr/>
        </p:nvSpPr>
        <p:spPr>
          <a:xfrm>
            <a:off x="7086600" y="0"/>
            <a:ext cx="2057400" cy="838200"/>
          </a:xfrm>
          <a:prstGeom prst="ellipse">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2800" dirty="0" smtClean="0">
                <a:solidFill>
                  <a:srgbClr val="FF0000"/>
                </a:solidFill>
                <a:latin typeface="Arial Unicode MS" pitchFamily="34" charset="-128"/>
                <a:ea typeface="Arial Unicode MS" pitchFamily="34" charset="-128"/>
                <a:cs typeface="Arial Unicode MS" pitchFamily="34" charset="-128"/>
              </a:rPr>
              <a:t>रसो वै सः</a:t>
            </a:r>
            <a:endParaRPr lang="en-US" sz="2800" dirty="0">
              <a:solidFill>
                <a:srgbClr val="FF0000"/>
              </a:solidFill>
              <a:latin typeface="Arial Unicode MS" pitchFamily="34" charset="-128"/>
              <a:ea typeface="Arial Unicode MS" pitchFamily="34" charset="-128"/>
              <a:cs typeface="Arial Unicode MS" pitchFamily="34" charset="-128"/>
            </a:endParaRPr>
          </a:p>
        </p:txBody>
      </p:sp>
      <p:sp>
        <p:nvSpPr>
          <p:cNvPr id="29" name="Text Box 14"/>
          <p:cNvSpPr txBox="1">
            <a:spLocks noChangeArrowheads="1"/>
          </p:cNvSpPr>
          <p:nvPr/>
        </p:nvSpPr>
        <p:spPr bwMode="auto">
          <a:xfrm>
            <a:off x="5181600" y="2590800"/>
            <a:ext cx="2057398" cy="369332"/>
          </a:xfrm>
          <a:prstGeom prst="rect">
            <a:avLst/>
          </a:prstGeom>
          <a:solidFill>
            <a:schemeClr val="bg1"/>
          </a:solidFill>
          <a:ln w="9525">
            <a:solidFill>
              <a:srgbClr val="FF0000"/>
            </a:solidFill>
            <a:miter lim="800000"/>
            <a:headEnd/>
            <a:tailEnd/>
          </a:ln>
        </p:spPr>
        <p:txBody>
          <a:bodyPr wrap="square">
            <a:spAutoFit/>
          </a:bodyPr>
          <a:lstStyle/>
          <a:p>
            <a:pPr>
              <a:spcBef>
                <a:spcPct val="50000"/>
              </a:spcBef>
            </a:pPr>
            <a:r>
              <a:rPr lang="hi-IN" dirty="0" smtClean="0">
                <a:solidFill>
                  <a:srgbClr val="0000CC"/>
                </a:solidFill>
                <a:ea typeface="Arial Unicode MS" pitchFamily="34" charset="-128"/>
                <a:cs typeface="Arial Unicode MS" pitchFamily="34" charset="-128"/>
              </a:rPr>
              <a:t>परिवार</a:t>
            </a:r>
            <a:r>
              <a:rPr lang="en-US" dirty="0" smtClean="0">
                <a:solidFill>
                  <a:srgbClr val="0000CC"/>
                </a:solidFill>
                <a:ea typeface="Arial Unicode MS" pitchFamily="34" charset="-128"/>
                <a:cs typeface="Arial Unicode MS" pitchFamily="34" charset="-128"/>
              </a:rPr>
              <a:t> </a:t>
            </a:r>
            <a:r>
              <a:rPr lang="en-US" dirty="0" smtClean="0">
                <a:solidFill>
                  <a:srgbClr val="0000CC"/>
                </a:solidFill>
                <a:latin typeface="Times New Roman" pitchFamily="18" charset="0"/>
                <a:ea typeface="Arial Unicode MS" pitchFamily="34" charset="-128"/>
                <a:cs typeface="Times New Roman" pitchFamily="18" charset="0"/>
              </a:rPr>
              <a:t>MOTHER</a:t>
            </a:r>
            <a:endParaRPr lang="en-US" sz="2000" dirty="0">
              <a:solidFill>
                <a:srgbClr val="0000CC"/>
              </a:solidFill>
              <a:latin typeface="Times New Roman" pitchFamily="18" charset="0"/>
              <a:ea typeface="Arial Unicode MS"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5632311"/>
          </a:xfrm>
          <a:prstGeom prst="rect">
            <a:avLst/>
          </a:prstGeom>
          <a:solidFill>
            <a:srgbClr val="FFFF99"/>
          </a:solidFill>
        </p:spPr>
        <p:txBody>
          <a:bodyPr wrap="square" rtlCol="0">
            <a:spAutoFit/>
          </a:bodyPr>
          <a:lstStyle/>
          <a:p>
            <a:pPr algn="ctr"/>
            <a:r>
              <a:rPr lang="hi-IN" sz="2400" dirty="0" smtClean="0">
                <a:solidFill>
                  <a:srgbClr val="FF0000"/>
                </a:solidFill>
                <a:latin typeface="Arial Unicode MS" pitchFamily="34" charset="-128"/>
                <a:ea typeface="Arial Unicode MS" pitchFamily="34" charset="-128"/>
                <a:cs typeface="Arial Unicode MS" pitchFamily="34" charset="-128"/>
              </a:rPr>
              <a:t>अन्नाद्वै प्रजाः प्रजायन्ते। याः काश्च पृथिवीं श्रिताः। अथो अन्नेनैव जीवन्ति। अथैनदपियन्त्यन्ततः।अन्नं हि भूतानां ज्येष्ठम्‌। तस्मात्‌ सर्वौषधमुच्यते।सर्वं वै तेऽन्नमाप्नुवन्ति। येऽन्नं ब्रह्मोपासते। अन्नं हि भूतानां ज्येष्ठम्‌। तस्मात्‌ सर्वौषधमुच्यते। अन्नाद्‌ भूतानि जायन्ते। जातान्यन्नेन वर्धन्ते। अद्यतेऽत्ति च भूतानि। तस्मादन्नं तदुच्यत इति।</a:t>
            </a:r>
            <a:br>
              <a:rPr lang="hi-IN" sz="2400" dirty="0" smtClean="0">
                <a:solidFill>
                  <a:srgbClr val="FF0000"/>
                </a:solidFill>
                <a:latin typeface="Arial Unicode MS" pitchFamily="34" charset="-128"/>
                <a:ea typeface="Arial Unicode MS" pitchFamily="34" charset="-128"/>
                <a:cs typeface="Arial Unicode MS" pitchFamily="34" charset="-128"/>
              </a:rPr>
            </a:br>
            <a:endParaRPr lang="en-US" sz="2400" dirty="0" smtClean="0">
              <a:solidFill>
                <a:srgbClr val="FF0000"/>
              </a:solidFill>
              <a:latin typeface="Arial Unicode MS" pitchFamily="34" charset="-128"/>
              <a:ea typeface="Arial Unicode MS" pitchFamily="34" charset="-128"/>
              <a:cs typeface="Arial Unicode MS" pitchFamily="34" charset="-128"/>
            </a:endParaRPr>
          </a:p>
          <a:p>
            <a:pPr algn="ctr"/>
            <a:r>
              <a:rPr lang="hi-IN" sz="2400" dirty="0" smtClean="0">
                <a:solidFill>
                  <a:srgbClr val="0000CC"/>
                </a:solidFill>
                <a:latin typeface="Arial Unicode MS" pitchFamily="34" charset="-128"/>
                <a:ea typeface="Arial Unicode MS" pitchFamily="34" charset="-128"/>
                <a:cs typeface="Arial Unicode MS" pitchFamily="34" charset="-128"/>
              </a:rPr>
              <a:t>पृथ्वी पर रहने वाले प्राणियों की सभी प्रजातियाँ अन्न से ही उत्पन्न होती हैं; इसीलिए वे अन्न से ही जीवित रहती हैं तथा अन्त में, पुनः अन्न में ही विलीन हो जाती हैं। क्योंकि सृष्ट पदार्थों में ज्येष्ठतम है अन्न, इसीलिए उसे 'सर्वौषधिरूप‘ कहा जाता है। जो 'ब्रह्म' की अन्न के रूप में उपासना करते हैं वे अन्न पर पूर्ण प्रभुत्व प्राप्त कर लेते हैं; क्योंकि अन्न ही समस्त सृष्ट पदार्थों में ज्येष्ठतम है और इसीलिए वह सवौषधम् कहा जाता है। सभी प्राणियों का जन्म अन्न से ही होता है तथा उत्पन्न होने पर वे अन्न से ही बढ़ते हैं। यह खाया जाता है, तथा यह खाता है, हाँ, जो जीव इस पर पलते हैं उन्हें यह खा जाता है, इसी कारण यह अन्न कहलाता है।</a:t>
            </a:r>
            <a:r>
              <a:rPr lang="en-US" sz="2400" dirty="0" smtClean="0">
                <a:solidFill>
                  <a:srgbClr val="0000CC"/>
                </a:solidFill>
                <a:latin typeface="Arial Unicode MS" pitchFamily="34" charset="-128"/>
                <a:ea typeface="Arial Unicode MS" pitchFamily="34" charset="-128"/>
                <a:cs typeface="Arial Unicode MS" pitchFamily="34" charset="-128"/>
              </a:rPr>
              <a:t> </a:t>
            </a:r>
            <a:r>
              <a:rPr lang="hi-IN" sz="2400" dirty="0" smtClean="0">
                <a:solidFill>
                  <a:srgbClr val="0000CC"/>
                </a:solidFill>
                <a:latin typeface="Arial Unicode MS" pitchFamily="34" charset="-128"/>
                <a:ea typeface="Arial Unicode MS" pitchFamily="34" charset="-128"/>
                <a:cs typeface="Arial Unicode MS" pitchFamily="34" charset="-128"/>
              </a:rPr>
              <a:t>तैत्तिरीयोपनिषद्, २-२-१</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991600" cy="5940088"/>
          </a:xfrm>
          <a:prstGeom prst="rect">
            <a:avLst/>
          </a:prstGeom>
          <a:solidFill>
            <a:srgbClr val="FFFF99"/>
          </a:solidFill>
          <a:ln>
            <a:solidFill>
              <a:srgbClr val="C00000"/>
            </a:solidFill>
          </a:ln>
        </p:spPr>
        <p:txBody>
          <a:bodyPr wrap="square" rtlCol="0">
            <a:spAutoFit/>
          </a:bodyPr>
          <a:lstStyle/>
          <a:p>
            <a:pPr algn="just"/>
            <a:r>
              <a:rPr lang="hi-IN" sz="2000" dirty="0" smtClean="0">
                <a:latin typeface="Arial Unicode MS" pitchFamily="34" charset="-128"/>
                <a:ea typeface="Arial Unicode MS" pitchFamily="34" charset="-128"/>
                <a:cs typeface="Arial Unicode MS" pitchFamily="34" charset="-128"/>
              </a:rPr>
              <a:t>	स्वस्थ एवं सुखी जीवन के लिए एक संतुलित जीवन की जरूरत होती है। </a:t>
            </a:r>
          </a:p>
          <a:p>
            <a:pPr algn="just"/>
            <a:r>
              <a:rPr lang="hi-IN" sz="2000" dirty="0" smtClean="0">
                <a:latin typeface="Arial Unicode MS" pitchFamily="34" charset="-128"/>
                <a:ea typeface="Arial Unicode MS" pitchFamily="34" charset="-128"/>
                <a:cs typeface="Arial Unicode MS" pitchFamily="34" charset="-128"/>
              </a:rPr>
              <a:t>	भगवद् गीता के अध्याय 6 के 17 वें श्लोक में भगवान कृष्ण ने इसको आदर्श रूप में अर्जुन के सामने रखा है। वे कहते हैं: युक्ताहारविहारस्य </a:t>
            </a:r>
            <a:r>
              <a:rPr lang="hi-IN" sz="2000" dirty="0" smtClean="0">
                <a:latin typeface="Arial Unicode MS" pitchFamily="34" charset="-128"/>
                <a:ea typeface="Arial Unicode MS" pitchFamily="34" charset="-128"/>
                <a:cs typeface="Arial Unicode MS" pitchFamily="34" charset="-128"/>
              </a:rPr>
              <a:t>युक्तचेष्टस्य </a:t>
            </a:r>
            <a:r>
              <a:rPr lang="hi-IN" sz="2000" dirty="0" smtClean="0">
                <a:latin typeface="Arial Unicode MS" pitchFamily="34" charset="-128"/>
                <a:ea typeface="Arial Unicode MS" pitchFamily="34" charset="-128"/>
                <a:cs typeface="Arial Unicode MS" pitchFamily="34" charset="-128"/>
              </a:rPr>
              <a:t>कर्मसु। युक्तस्वप्नावबोधस्य योगो भवति दु:खहा। ।। 17 ।। तात्पर्य यह है कि ' जिसकी खुराक और चाल संतुलित हो , जिसका आचार बढ़िया हो , जिसका नियम से सोना एवं उठना हो- ध्यान का रास्ता उसके सभी दु:खों एवं दु:खी जीवन को समाप्त कर देता है। ' आधुनिक वैज्ञानिक शोध भी गीता के इस सूत्र की पुष्टि करते हैं। संयम एवं विभेद आज के पथ्य के नियम हैं। हर एक को अपनी खुराक , विचार , पुनर्निर्माण एवं क्रियाओं के बारे में सक्रिय रूप से चिंतन और विचार करना चाहिए। </a:t>
            </a:r>
          </a:p>
          <a:p>
            <a:pPr algn="just"/>
            <a:r>
              <a:rPr lang="hi-IN" sz="2000" dirty="0" smtClean="0">
                <a:latin typeface="Arial Unicode MS" pitchFamily="34" charset="-128"/>
                <a:ea typeface="Arial Unicode MS" pitchFamily="34" charset="-128"/>
                <a:cs typeface="Arial Unicode MS" pitchFamily="34" charset="-128"/>
              </a:rPr>
              <a:t>	भगवान कृष्ण ने आगे इसको विस्तार से बताया है , अध्याय 6 के श्लोक संख्या 16 में। इसके अनुसार , ' बहुत अधिक खाना या बिल्कुल न खाना , बहुत अधिक सोना या निरंतर जागना स्वास्थ्य के लिए हानिकारक है। ' ऐसे लोग एकाग्रचित्त नहीं हो सकते अथवा साधना नहीं कर सकते। हर व्यक्ति को उनके व्यक्तित्व के हिसाब से तीन तरह की श्रेणियों में अलग-अलग किया जा सकता है , जिनको सत्व , रजस एवं तमस के नाम से जाना जाता है। </a:t>
            </a:r>
          </a:p>
          <a:p>
            <a:pPr algn="just"/>
            <a:r>
              <a:rPr lang="hi-IN" sz="2000" dirty="0" smtClean="0">
                <a:latin typeface="Arial Unicode MS" pitchFamily="34" charset="-128"/>
                <a:ea typeface="Arial Unicode MS" pitchFamily="34" charset="-128"/>
                <a:cs typeface="Arial Unicode MS" pitchFamily="34" charset="-128"/>
              </a:rPr>
              <a:t>	श्लोक संख्या 17.7 में भोजन के संदर्भ में व्यक्तित्व की इन श्रेणियों का निर्धारण किया गया है। वे लोग जो विशिष्ट रूप से सत्व में आते हैं , वे </a:t>
            </a:r>
            <a:r>
              <a:rPr lang="hi-IN" sz="2000" dirty="0" smtClean="0">
                <a:latin typeface="Arial Unicode MS" pitchFamily="34" charset="-128"/>
                <a:ea typeface="Arial Unicode MS" pitchFamily="34" charset="-128"/>
                <a:cs typeface="Arial Unicode MS" pitchFamily="34" charset="-128"/>
              </a:rPr>
              <a:t>स्निग्ध </a:t>
            </a:r>
            <a:r>
              <a:rPr lang="hi-IN" sz="2000" dirty="0" smtClean="0">
                <a:latin typeface="Arial Unicode MS" pitchFamily="34" charset="-128"/>
                <a:ea typeface="Arial Unicode MS" pitchFamily="34" charset="-128"/>
                <a:cs typeface="Arial Unicode MS" pitchFamily="34" charset="-128"/>
              </a:rPr>
              <a:t>, पौष्टिक एवं रसभरा भोजन लेते हैं। इसको श्लोक संख्या 17.8 में दर्शाया गया है। रजस श्रेणी में वे लोग आते हैं , जो विशिष्ट रूप से कड़ुवा , खट्टा , नमकीन , गर्म , सूखा और ज्वलनशील भोजन लेते हैं। इनमें से किसी की भी अधिक मात्रा दु:खदायी एवं बीमार करने वाली होती है। (श्लोक 17.9) वे लोग जो तमस में आते हैं , अधपके भोजन , जो सूखा हो या जिसकी महक बुरी हो , बासी या अशुद्ध हो , ऐसा भोजन लेते हैं।</a:t>
            </a:r>
            <a:endParaRPr lang="en-US"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0"/>
            <a:ext cx="9144000" cy="5324535"/>
          </a:xfrm>
          <a:prstGeom prst="rect">
            <a:avLst/>
          </a:prstGeom>
          <a:solidFill>
            <a:srgbClr val="FFFF99"/>
          </a:solidFill>
          <a:ln>
            <a:solidFill>
              <a:srgbClr val="C00000"/>
            </a:solidFill>
          </a:ln>
        </p:spPr>
        <p:txBody>
          <a:bodyPr wrap="square" rtlCol="0">
            <a:spAutoFit/>
          </a:bodyPr>
          <a:lstStyle/>
          <a:p>
            <a:pPr algn="just"/>
            <a:r>
              <a:rPr lang="hi-IN" sz="2000" dirty="0" smtClean="0">
                <a:latin typeface="Arial Unicode MS" pitchFamily="34" charset="-128"/>
                <a:ea typeface="Arial Unicode MS" pitchFamily="34" charset="-128"/>
                <a:cs typeface="Arial Unicode MS" pitchFamily="34" charset="-128"/>
              </a:rPr>
              <a:t>	खाने के बारे में भगवान कहते हैं , ' जब खाना खाएं तो उस समय व्यक्ति को एकाग्रचित्त रहना चाहिए ( 9.27) । आगे उन्होंने कहा कि सिर्फ पत्तियां , फल एवं पानी ही स्वस्थ रहने के लिए पर्याप्त हैं। ' गीता में आगे बताया गया है कि व्यक्ति के जीवन के आखिरी क्षणों में उसका दिमाग धर्म की ओर चला जाता है। वे लोग जो सत्वगुण से मरते हैं , तो उनकी आत्मा वहां पर पुनर्जन्म लेती है , जहां शुद्धता होती है ( 14.4) । इसके विपरीत जो लोग रजसगुण से मरते हैं , उनकी आत्मा क्रिया के लिए समर्पित परिवार में पुनर्जन्म लेती है। और उन व्यक्तियों की आत्मा , जिनकी मृत्यु तमसगुणों के साथ होती है , उनकी आत्मा का पुनर्जन्म मूर्ख लोगों में होता है। </a:t>
            </a:r>
          </a:p>
          <a:p>
            <a:pPr algn="just"/>
            <a:r>
              <a:rPr lang="hi-IN" sz="2000" dirty="0" smtClean="0">
                <a:latin typeface="Arial Unicode MS" pitchFamily="34" charset="-128"/>
                <a:ea typeface="Arial Unicode MS" pitchFamily="34" charset="-128"/>
                <a:cs typeface="Arial Unicode MS" pitchFamily="34" charset="-128"/>
              </a:rPr>
              <a:t>	भगवान कृष्ण ने चार तरह के भोजन के बारे में बताया है कि वही भोजन उत्तम है जो खाने या चूसने या पीने अथवा चाटने योग्य हो और उसे ही ग्रहण करना चाहिए। ये सब आसानी से पचते हैं और प्राणवायु तथा अपानवायु की हमारी प्रणाली पर आधारित हैं। इस पाचन शक्ति की क्रिया व्यक्ति की चेतना पर आधारित है। </a:t>
            </a:r>
          </a:p>
          <a:p>
            <a:pPr algn="just"/>
            <a:r>
              <a:rPr lang="hi-IN" sz="2000" dirty="0" smtClean="0">
                <a:latin typeface="Arial Unicode MS" pitchFamily="34" charset="-128"/>
                <a:ea typeface="Arial Unicode MS" pitchFamily="34" charset="-128"/>
                <a:cs typeface="Arial Unicode MS" pitchFamily="34" charset="-128"/>
              </a:rPr>
              <a:t>	आश्चर्यजनक रूप से भारत के दूसरे धर्म तथा संप्रदायों में भी आहार की पवित्रता को बहुत महत्व दिया गया है। महावीर ने तो आहार- विवेक का जो दर्शन दिया , वह अपने आप में अनूठा है। जब जीभ के साथ भोजन का समझौता हो जाता है , तब आहार का विवेक चलता है। जब जीभ को जो अच्छा लगे , वही अच्छा भोजन समझा जाने लगे , तो वह अविवेक है। इस दुरभिसंधि को भगवान महावीर ने तोड़ा। उन्होंने कहा कि वैसा भोजन करना चाहिए , जिससे शरीर बूढ़ा न हो , क्षीण न बने , यही है आहार का विवेक। कम खाया जाए तो बुढ़ापा जल्दी नहीं आता।</a:t>
            </a:r>
            <a:endParaRPr lang="en-US" sz="2000" dirty="0">
              <a:latin typeface="Arial Unicode MS" pitchFamily="34" charset="-128"/>
              <a:ea typeface="Arial Unicode MS" pitchFamily="34" charset="-128"/>
              <a:cs typeface="Arial Unicode MS" pitchFamily="3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345</Words>
  <Application>Microsoft Office PowerPoint</Application>
  <PresentationFormat>On-screen Show (4:3)</PresentationFormat>
  <Paragraphs>65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hp</cp:lastModifiedBy>
  <cp:revision>48</cp:revision>
  <dcterms:created xsi:type="dcterms:W3CDTF">2018-09-12T03:23:33Z</dcterms:created>
  <dcterms:modified xsi:type="dcterms:W3CDTF">2018-09-21T08:41:51Z</dcterms:modified>
</cp:coreProperties>
</file>